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70" r:id="rId4"/>
    <p:sldId id="258" r:id="rId5"/>
    <p:sldId id="271" r:id="rId6"/>
    <p:sldId id="272" r:id="rId7"/>
    <p:sldId id="273" r:id="rId8"/>
    <p:sldId id="274" r:id="rId9"/>
    <p:sldId id="259" r:id="rId10"/>
    <p:sldId id="275" r:id="rId11"/>
    <p:sldId id="276" r:id="rId12"/>
    <p:sldId id="277" r:id="rId13"/>
    <p:sldId id="260" r:id="rId14"/>
    <p:sldId id="278" r:id="rId15"/>
    <p:sldId id="279" r:id="rId16"/>
    <p:sldId id="280" r:id="rId17"/>
    <p:sldId id="281" r:id="rId18"/>
    <p:sldId id="261" r:id="rId19"/>
    <p:sldId id="282" r:id="rId20"/>
    <p:sldId id="284" r:id="rId21"/>
    <p:sldId id="266" r:id="rId22"/>
    <p:sldId id="286" r:id="rId23"/>
    <p:sldId id="265" r:id="rId24"/>
    <p:sldId id="264" r:id="rId25"/>
    <p:sldId id="267" r:id="rId26"/>
    <p:sldId id="288" r:id="rId27"/>
    <p:sldId id="289" r:id="rId28"/>
    <p:sldId id="268" r:id="rId29"/>
    <p:sldId id="26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2"/>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218" autoAdjust="0"/>
    <p:restoredTop sz="94660"/>
  </p:normalViewPr>
  <p:slideViewPr>
    <p:cSldViewPr>
      <p:cViewPr>
        <p:scale>
          <a:sx n="99" d="100"/>
          <a:sy n="99" d="100"/>
        </p:scale>
        <p:origin x="-130" y="336"/>
      </p:cViewPr>
      <p:guideLst>
        <p:guide orient="horz" pos="2160"/>
        <p:guide pos="384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EF8208-CB87-4F32-938C-DE3E140EBF44}" type="datetimeFigureOut">
              <a:rPr lang="en-US" smtClean="0"/>
              <a:pPr/>
              <a:t>10/23/2026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EAB1FC-FB34-49EC-87E3-1B9914D6A52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EAB1FC-FB34-49EC-87E3-1B9914D6A525}"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EAB1FC-FB34-49EC-87E3-1B9914D6A525}" type="slidenum">
              <a:rPr lang="en-US" smtClean="0"/>
              <a:pPr/>
              <a:t>16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EAB1FC-FB34-49EC-87E3-1B9914D6A525}"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21B617-9638-45A4-8EBD-1E157A795D2C}"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0EDB39-DCB0-47D7-B1CC-79EDFC91D60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21B617-9638-45A4-8EBD-1E157A795D2C}"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0EDB39-DCB0-47D7-B1CC-79EDFC91D60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21B617-9638-45A4-8EBD-1E157A795D2C}"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0EDB39-DCB0-47D7-B1CC-79EDFC91D60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12800" y="1600201"/>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8229600" y="1600201"/>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21B617-9638-45A4-8EBD-1E157A795D2C}" type="datetimeFigureOut">
              <a:rPr lang="en-US" smtClean="0"/>
              <a:pPr/>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0EDB39-DCB0-47D7-B1CC-79EDFC91D60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21B617-9638-45A4-8EBD-1E157A795D2C}" type="datetimeFigureOut">
              <a:rPr lang="en-US" smtClean="0"/>
              <a:pPr/>
              <a:t>10/23/2026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0EDB39-DCB0-47D7-B1CC-79EDFC91D60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21B617-9638-45A4-8EBD-1E157A795D2C}" type="datetimeFigureOut">
              <a:rPr lang="en-US" smtClean="0"/>
              <a:pPr/>
              <a:t>10/23/2026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80EDB39-DCB0-47D7-B1CC-79EDFC91D60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21B617-9638-45A4-8EBD-1E157A795D2C}" type="datetimeFigureOut">
              <a:rPr lang="en-US" smtClean="0"/>
              <a:pPr/>
              <a:t>10/23/2026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0EDB39-DCB0-47D7-B1CC-79EDFC91D60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21B617-9638-45A4-8EBD-1E157A795D2C}" type="datetimeFigureOut">
              <a:rPr lang="en-US" smtClean="0"/>
              <a:pPr/>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0EDB39-DCB0-47D7-B1CC-79EDFC91D60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21B617-9638-45A4-8EBD-1E157A795D2C}" type="datetimeFigureOut">
              <a:rPr lang="en-US" smtClean="0"/>
              <a:pPr/>
              <a:t>10/23/2026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0EDB39-DCB0-47D7-B1CC-79EDFC91D60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21B617-9638-45A4-8EBD-1E157A795D2C}"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0EDB39-DCB0-47D7-B1CC-79EDFC91D60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39"/>
            <a:ext cx="36576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12800" y="274639"/>
            <a:ext cx="10769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21B617-9638-45A4-8EBD-1E157A795D2C}"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0EDB39-DCB0-47D7-B1CC-79EDFC91D60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21B617-9638-45A4-8EBD-1E157A795D2C}" type="datetimeFigureOut">
              <a:rPr lang="en-US" smtClean="0"/>
              <a:pPr/>
              <a:t>10/23/2026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0EDB39-DCB0-47D7-B1CC-79EDFC91D60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9.png"/><Relationship Id="rId4" Type="http://schemas.openxmlformats.org/officeDocument/2006/relationships/image" Target="../media/image13.jpeg"/><Relationship Id="rId9" Type="http://schemas.openxmlformats.org/officeDocument/2006/relationships/image" Target="../media/image18.jpe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jpeg"/></Relationships>
</file>

<file path=ppt/slides/_rels/slide1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10" Type="http://schemas.openxmlformats.org/officeDocument/2006/relationships/image" Target="../media/image35.png"/><Relationship Id="rId4" Type="http://schemas.openxmlformats.org/officeDocument/2006/relationships/image" Target="../media/image29.jpeg"/><Relationship Id="rId9" Type="http://schemas.openxmlformats.org/officeDocument/2006/relationships/image" Target="../media/image34.png"/></Relationships>
</file>

<file path=ppt/slides/_rels/slide12.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4.png"/><Relationship Id="rId7"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1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4.png"/><Relationship Id="rId7" Type="http://schemas.openxmlformats.org/officeDocument/2006/relationships/image" Target="../media/image6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jpeg"/><Relationship Id="rId10" Type="http://schemas.openxmlformats.org/officeDocument/2006/relationships/image" Target="../media/image66.png"/><Relationship Id="rId4" Type="http://schemas.openxmlformats.org/officeDocument/2006/relationships/image" Target="../media/image60.jpeg"/><Relationship Id="rId9" Type="http://schemas.openxmlformats.org/officeDocument/2006/relationships/image" Target="../media/image65.png"/></Relationships>
</file>

<file path=ppt/slides/_rels/slide18.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jpeg"/><Relationship Id="rId7" Type="http://schemas.openxmlformats.org/officeDocument/2006/relationships/image" Target="../media/image76.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79.jpeg"/><Relationship Id="rId4" Type="http://schemas.openxmlformats.org/officeDocument/2006/relationships/image" Target="../media/image73.jpeg"/><Relationship Id="rId9" Type="http://schemas.openxmlformats.org/officeDocument/2006/relationships/image" Target="../media/image78.jpeg"/></Relationships>
</file>

<file path=ppt/slides/_rels/slide2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10" Type="http://schemas.openxmlformats.org/officeDocument/2006/relationships/image" Target="../media/image88.png"/><Relationship Id="rId4" Type="http://schemas.openxmlformats.org/officeDocument/2006/relationships/image" Target="../media/image82.png"/><Relationship Id="rId9" Type="http://schemas.openxmlformats.org/officeDocument/2006/relationships/image" Target="../media/image87.jpeg"/></Relationships>
</file>

<file path=ppt/slides/_rels/slide23.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2.png"/><Relationship Id="rId5" Type="http://schemas.openxmlformats.org/officeDocument/2006/relationships/image" Target="../media/image91.jpeg"/><Relationship Id="rId4" Type="http://schemas.openxmlformats.org/officeDocument/2006/relationships/image" Target="../media/image90.jpeg"/></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26.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2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0A1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0"/>
            <a:ext cx="228600" cy="68580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228600" y="0"/>
            <a:ext cx="101600" cy="6858000"/>
          </a:xfrm>
          <a:prstGeom prst="rect">
            <a:avLst/>
          </a:prstGeom>
          <a:solidFill>
            <a:srgbClr val="1D4E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698500" y="571500"/>
            <a:ext cx="3556000" cy="1016000"/>
          </a:xfrm>
          <a:prstGeom prst="roundRect">
            <a:avLst>
              <a:gd name="adj" fmla="val 80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png"/>
          <p:cNvPicPr>
            <a:picLocks/>
          </p:cNvPicPr>
          <p:nvPr/>
        </p:nvPicPr>
        <p:blipFill>
          <a:blip r:embed="rId2" cstate="print"/>
          <a:stretch>
            <a:fillRect/>
          </a:stretch>
        </p:blipFill>
        <p:spPr>
          <a:xfrm>
            <a:off x="889000" y="698500"/>
            <a:ext cx="3175000" cy="762000"/>
          </a:xfrm>
          <a:prstGeom prst="rect">
            <a:avLst/>
          </a:prstGeom>
        </p:spPr>
      </p:pic>
      <p:sp>
        <p:nvSpPr>
          <p:cNvPr id="7" name="Rounded Rectangle 6"/>
          <p:cNvSpPr/>
          <p:nvPr/>
        </p:nvSpPr>
        <p:spPr>
          <a:xfrm>
            <a:off x="698500" y="1968500"/>
            <a:ext cx="4572000" cy="330200"/>
          </a:xfrm>
          <a:prstGeom prst="roundRect">
            <a:avLst>
              <a:gd name="adj" fmla="val 15000"/>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smtClean="0">
                <a:solidFill>
                  <a:srgbClr val="FFFFFF"/>
                </a:solidFill>
                <a:latin typeface="Arial"/>
              </a:rPr>
              <a:t>TIER-1 AUTOMOTIVE &amp; INDUSTRIAL FILTRATION OEM</a:t>
            </a:r>
            <a:endParaRPr lang="en-US" sz="900" b="1">
              <a:solidFill>
                <a:srgbClr val="FFFFFF"/>
              </a:solidFill>
              <a:latin typeface="Arial"/>
            </a:endParaRPr>
          </a:p>
        </p:txBody>
      </p:sp>
      <p:sp>
        <p:nvSpPr>
          <p:cNvPr id="8" name="TextBox 7"/>
          <p:cNvSpPr txBox="1"/>
          <p:nvPr/>
        </p:nvSpPr>
        <p:spPr>
          <a:xfrm>
            <a:off x="698500" y="2476500"/>
            <a:ext cx="6604000" cy="523220"/>
          </a:xfrm>
          <a:prstGeom prst="rect">
            <a:avLst/>
          </a:prstGeom>
          <a:noFill/>
        </p:spPr>
        <p:txBody>
          <a:bodyPr vert="horz" lIns="0" rtlCol="0">
            <a:spAutoFit/>
          </a:bodyPr>
          <a:lstStyle/>
          <a:p>
            <a:r>
              <a:rPr lang="en-US" sz="2800" b="1" dirty="0" smtClean="0">
                <a:solidFill>
                  <a:srgbClr val="FFFFFF"/>
                </a:solidFill>
                <a:latin typeface="Arial"/>
              </a:rPr>
              <a:t>DHANJAL IMPEX (P) LTD.</a:t>
            </a:r>
            <a:endParaRPr lang="en-US" sz="2800" b="1" dirty="0">
              <a:solidFill>
                <a:srgbClr val="FFFFFF"/>
              </a:solidFill>
              <a:latin typeface="Arial"/>
            </a:endParaRPr>
          </a:p>
        </p:txBody>
      </p:sp>
      <p:sp>
        <p:nvSpPr>
          <p:cNvPr id="9" name="TextBox 8"/>
          <p:cNvSpPr txBox="1"/>
          <p:nvPr/>
        </p:nvSpPr>
        <p:spPr>
          <a:xfrm>
            <a:off x="698500" y="3365500"/>
            <a:ext cx="6540500" cy="954107"/>
          </a:xfrm>
          <a:prstGeom prst="rect">
            <a:avLst/>
          </a:prstGeom>
          <a:noFill/>
        </p:spPr>
        <p:txBody>
          <a:bodyPr vert="horz" wrap="square" lIns="0" rtlCol="0">
            <a:spAutoFit/>
          </a:bodyPr>
          <a:lstStyle/>
          <a:p>
            <a:r>
              <a:rPr lang="en-US" sz="2800" b="1" dirty="0" smtClean="0">
                <a:solidFill>
                  <a:schemeClr val="bg1"/>
                </a:solidFill>
                <a:uFill>
                  <a:solidFill>
                    <a:srgbClr val="000000"/>
                  </a:solidFill>
                </a:uFill>
                <a:cs typeface="Arial"/>
              </a:rPr>
              <a:t>Manufacturer</a:t>
            </a:r>
            <a:r>
              <a:rPr lang="en-US" sz="2800" b="1" spc="-7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Of</a:t>
            </a:r>
            <a:r>
              <a:rPr lang="en-US" sz="2800" b="1" spc="-4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All</a:t>
            </a:r>
            <a:r>
              <a:rPr lang="en-US" sz="2800" b="1" spc="-25"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Types</a:t>
            </a:r>
            <a:r>
              <a:rPr lang="en-US" sz="2800" b="1" spc="-6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Of</a:t>
            </a:r>
            <a:r>
              <a:rPr lang="en-US" sz="2800" b="1" spc="-50" dirty="0" smtClean="0">
                <a:solidFill>
                  <a:schemeClr val="bg1"/>
                </a:solidFill>
                <a:uFill>
                  <a:solidFill>
                    <a:srgbClr val="000000"/>
                  </a:solidFill>
                </a:uFill>
                <a:cs typeface="Arial"/>
              </a:rPr>
              <a:t> </a:t>
            </a:r>
            <a:r>
              <a:rPr lang="en-US" sz="2800" b="1" spc="-10" dirty="0" smtClean="0">
                <a:solidFill>
                  <a:schemeClr val="bg1"/>
                </a:solidFill>
                <a:uFill>
                  <a:solidFill>
                    <a:srgbClr val="000000"/>
                  </a:solidFill>
                </a:uFill>
                <a:cs typeface="Arial"/>
              </a:rPr>
              <a:t>Automotive</a:t>
            </a:r>
            <a:r>
              <a:rPr lang="en-US" sz="2800" b="1" spc="-10" dirty="0" smtClean="0">
                <a:solidFill>
                  <a:schemeClr val="bg1"/>
                </a:solidFill>
                <a:cs typeface="Arial"/>
              </a:rPr>
              <a:t> </a:t>
            </a:r>
            <a:r>
              <a:rPr lang="en-US" sz="2800" b="1" dirty="0" smtClean="0">
                <a:solidFill>
                  <a:schemeClr val="bg1"/>
                </a:solidFill>
                <a:uFill>
                  <a:solidFill>
                    <a:srgbClr val="000000"/>
                  </a:solidFill>
                </a:uFill>
                <a:cs typeface="Arial"/>
              </a:rPr>
              <a:t>Filters</a:t>
            </a:r>
            <a:r>
              <a:rPr lang="en-US" sz="2800" b="1" spc="-5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&amp;</a:t>
            </a:r>
            <a:r>
              <a:rPr lang="en-US" sz="2800" b="1" spc="-3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Sheet</a:t>
            </a:r>
            <a:r>
              <a:rPr lang="en-US" sz="2800" b="1" spc="-4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Metal</a:t>
            </a:r>
            <a:r>
              <a:rPr lang="en-US" sz="2800" b="1" spc="-45" dirty="0" smtClean="0">
                <a:solidFill>
                  <a:schemeClr val="bg1"/>
                </a:solidFill>
                <a:uFill>
                  <a:solidFill>
                    <a:srgbClr val="000000"/>
                  </a:solidFill>
                </a:uFill>
                <a:cs typeface="Arial"/>
              </a:rPr>
              <a:t> </a:t>
            </a:r>
            <a:r>
              <a:rPr lang="en-US" sz="2800" b="1" spc="-10" dirty="0" smtClean="0">
                <a:solidFill>
                  <a:schemeClr val="bg1"/>
                </a:solidFill>
                <a:uFill>
                  <a:solidFill>
                    <a:srgbClr val="000000"/>
                  </a:solidFill>
                </a:uFill>
                <a:cs typeface="Arial"/>
              </a:rPr>
              <a:t>Components</a:t>
            </a:r>
            <a:endParaRPr lang="en-US" sz="2800" b="1" dirty="0">
              <a:solidFill>
                <a:schemeClr val="bg1"/>
              </a:solidFill>
            </a:endParaRPr>
          </a:p>
        </p:txBody>
      </p:sp>
      <p:sp>
        <p:nvSpPr>
          <p:cNvPr id="10" name="Rounded Rectangle 9"/>
          <p:cNvSpPr/>
          <p:nvPr/>
        </p:nvSpPr>
        <p:spPr>
          <a:xfrm>
            <a:off x="698500" y="4699000"/>
            <a:ext cx="1143000" cy="330200"/>
          </a:xfrm>
          <a:prstGeom prst="roundRect">
            <a:avLst>
              <a:gd name="adj" fmla="val 15000"/>
            </a:avLst>
          </a:prstGeom>
          <a:solidFill>
            <a:srgbClr val="0B2545"/>
          </a:solidFill>
          <a:ln w="12700">
            <a:solidFill>
              <a:srgbClr val="1D4E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smtClean="0">
                <a:solidFill>
                  <a:srgbClr val="FFFFFF"/>
                </a:solidFill>
                <a:latin typeface="Arial"/>
              </a:rPr>
              <a:t>IATF 16949:2016</a:t>
            </a:r>
            <a:endParaRPr lang="en-US" sz="900" b="1">
              <a:solidFill>
                <a:srgbClr val="FFFFFF"/>
              </a:solidFill>
              <a:latin typeface="Arial"/>
            </a:endParaRPr>
          </a:p>
        </p:txBody>
      </p:sp>
      <p:sp>
        <p:nvSpPr>
          <p:cNvPr id="11" name="Rounded Rectangle 10"/>
          <p:cNvSpPr/>
          <p:nvPr/>
        </p:nvSpPr>
        <p:spPr>
          <a:xfrm>
            <a:off x="1917700" y="4699000"/>
            <a:ext cx="1143000" cy="330200"/>
          </a:xfrm>
          <a:prstGeom prst="roundRect">
            <a:avLst>
              <a:gd name="adj" fmla="val 15000"/>
            </a:avLst>
          </a:prstGeom>
          <a:solidFill>
            <a:srgbClr val="0B2545"/>
          </a:solidFill>
          <a:ln w="12700">
            <a:solidFill>
              <a:srgbClr val="1D4E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rgbClr val="FFFFFF"/>
                </a:solidFill>
                <a:latin typeface="Arial"/>
              </a:rPr>
              <a:t>ISO 9001:2015</a:t>
            </a:r>
            <a:endParaRPr lang="en-US" sz="900" b="1" dirty="0">
              <a:solidFill>
                <a:srgbClr val="FFFFFF"/>
              </a:solidFill>
              <a:latin typeface="Arial"/>
            </a:endParaRPr>
          </a:p>
        </p:txBody>
      </p:sp>
      <p:sp>
        <p:nvSpPr>
          <p:cNvPr id="12" name="Rounded Rectangle 11"/>
          <p:cNvSpPr/>
          <p:nvPr/>
        </p:nvSpPr>
        <p:spPr>
          <a:xfrm>
            <a:off x="3136900" y="4699000"/>
            <a:ext cx="1143000" cy="330200"/>
          </a:xfrm>
          <a:prstGeom prst="roundRect">
            <a:avLst>
              <a:gd name="adj" fmla="val 15000"/>
            </a:avLst>
          </a:prstGeom>
          <a:solidFill>
            <a:srgbClr val="0B2545"/>
          </a:solidFill>
          <a:ln w="12700">
            <a:solidFill>
              <a:srgbClr val="1D4E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rgbClr val="FFFFFF"/>
                </a:solidFill>
                <a:latin typeface="Arial"/>
              </a:rPr>
              <a:t>ISO 14001:2015</a:t>
            </a:r>
            <a:endParaRPr lang="en-US" sz="900" b="1" dirty="0">
              <a:solidFill>
                <a:srgbClr val="FFFFFF"/>
              </a:solidFill>
              <a:latin typeface="Arial"/>
            </a:endParaRPr>
          </a:p>
        </p:txBody>
      </p:sp>
      <p:sp>
        <p:nvSpPr>
          <p:cNvPr id="13" name="Rounded Rectangle 12"/>
          <p:cNvSpPr/>
          <p:nvPr/>
        </p:nvSpPr>
        <p:spPr>
          <a:xfrm>
            <a:off x="4356100" y="4699000"/>
            <a:ext cx="1143000" cy="330200"/>
          </a:xfrm>
          <a:prstGeom prst="roundRect">
            <a:avLst>
              <a:gd name="adj" fmla="val 15000"/>
            </a:avLst>
          </a:prstGeom>
          <a:solidFill>
            <a:srgbClr val="0B2545"/>
          </a:solidFill>
          <a:ln w="12700">
            <a:solidFill>
              <a:srgbClr val="1D4E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rgbClr val="FFFFFF"/>
                </a:solidFill>
                <a:latin typeface="Arial"/>
              </a:rPr>
              <a:t>ISO 45001:2018</a:t>
            </a:r>
            <a:endParaRPr lang="en-US" sz="900" b="1" dirty="0">
              <a:solidFill>
                <a:srgbClr val="FFFFFF"/>
              </a:solidFill>
              <a:latin typeface="Arial"/>
            </a:endParaRPr>
          </a:p>
        </p:txBody>
      </p:sp>
      <p:sp>
        <p:nvSpPr>
          <p:cNvPr id="14" name="Rounded Rectangle 13"/>
          <p:cNvSpPr/>
          <p:nvPr/>
        </p:nvSpPr>
        <p:spPr>
          <a:xfrm>
            <a:off x="5575300" y="4699000"/>
            <a:ext cx="1143000" cy="330200"/>
          </a:xfrm>
          <a:prstGeom prst="roundRect">
            <a:avLst>
              <a:gd name="adj" fmla="val 15000"/>
            </a:avLst>
          </a:prstGeom>
          <a:solidFill>
            <a:srgbClr val="0B2545"/>
          </a:solidFill>
          <a:ln w="12700">
            <a:solidFill>
              <a:srgbClr val="1D4E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smtClean="0">
                <a:solidFill>
                  <a:srgbClr val="FFFFFF"/>
                </a:solidFill>
                <a:latin typeface="Arial"/>
              </a:rPr>
              <a:t>ESTD. 1990</a:t>
            </a:r>
            <a:endParaRPr lang="en-US" sz="900" b="1" dirty="0">
              <a:solidFill>
                <a:srgbClr val="FFFFFF"/>
              </a:solidFill>
              <a:latin typeface="Arial"/>
            </a:endParaRPr>
          </a:p>
        </p:txBody>
      </p:sp>
      <p:sp>
        <p:nvSpPr>
          <p:cNvPr id="15" name="Rounded Rectangle 14"/>
          <p:cNvSpPr/>
          <p:nvPr/>
        </p:nvSpPr>
        <p:spPr>
          <a:xfrm>
            <a:off x="7429500" y="571500"/>
            <a:ext cx="4191000" cy="5588000"/>
          </a:xfrm>
          <a:prstGeom prst="roundRect">
            <a:avLst>
              <a:gd name="adj" fmla="val 5000"/>
            </a:avLst>
          </a:prstGeom>
          <a:solidFill>
            <a:srgbClr val="0B2545"/>
          </a:solidFill>
          <a:ln w="19050">
            <a:solidFill>
              <a:srgbClr val="1D4E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product-strip-auto.jpg"/>
          <p:cNvPicPr>
            <a:picLocks/>
          </p:cNvPicPr>
          <p:nvPr/>
        </p:nvPicPr>
        <p:blipFill>
          <a:blip r:embed="rId3"/>
          <a:stretch>
            <a:fillRect/>
          </a:stretch>
        </p:blipFill>
        <p:spPr>
          <a:xfrm>
            <a:off x="7620000" y="762000"/>
            <a:ext cx="3810000" cy="4572000"/>
          </a:xfrm>
          <a:prstGeom prst="rect">
            <a:avLst/>
          </a:prstGeom>
        </p:spPr>
      </p:pic>
      <p:sp>
        <p:nvSpPr>
          <p:cNvPr id="17" name="TextBox 16"/>
          <p:cNvSpPr txBox="1"/>
          <p:nvPr/>
        </p:nvSpPr>
        <p:spPr>
          <a:xfrm>
            <a:off x="7620000" y="5524500"/>
            <a:ext cx="3810000" cy="646331"/>
          </a:xfrm>
          <a:prstGeom prst="rect">
            <a:avLst/>
          </a:prstGeom>
          <a:noFill/>
        </p:spPr>
        <p:txBody>
          <a:bodyPr vert="horz" rtlCol="0">
            <a:spAutoFit/>
          </a:bodyPr>
          <a:lstStyle/>
          <a:p>
            <a:pPr algn="ctr"/>
            <a:r>
              <a:rPr lang="en-US" b="1" dirty="0" smtClean="0">
                <a:solidFill>
                  <a:srgbClr val="FFFFFF"/>
                </a:solidFill>
                <a:latin typeface="Arial"/>
              </a:rPr>
              <a:t>Pioneering Filtration Excellence Since 1990</a:t>
            </a:r>
            <a:endParaRPr lang="en-US" b="1" dirty="0">
              <a:solidFill>
                <a:srgbClr val="FFFFFF"/>
              </a:solidFill>
              <a:latin typeface="Arial"/>
            </a:endParaRPr>
          </a:p>
        </p:txBody>
      </p:sp>
      <p:pic>
        <p:nvPicPr>
          <p:cNvPr id="1026" name="Picture 2" descr="E:\xampp\htdocs\dhanjalimpex\images\automatic-banner.png"/>
          <p:cNvPicPr>
            <a:picLocks noChangeAspect="1" noChangeArrowheads="1"/>
          </p:cNvPicPr>
          <p:nvPr/>
        </p:nvPicPr>
        <p:blipFill>
          <a:blip r:embed="rId4" cstate="print"/>
          <a:srcRect/>
          <a:stretch>
            <a:fillRect/>
          </a:stretch>
        </p:blipFill>
        <p:spPr bwMode="auto">
          <a:xfrm>
            <a:off x="7620000" y="762000"/>
            <a:ext cx="3810000" cy="4572000"/>
          </a:xfrm>
          <a:prstGeom prst="rect">
            <a:avLst/>
          </a:prstGeom>
          <a:noFill/>
        </p:spPr>
      </p:pic>
    </p:spTree>
  </p:cSld>
  <p:clrMapOvr>
    <a:masterClrMapping/>
  </p:clrMapOvr>
  <p:transition>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1210075" cy="323165"/>
          </a:xfrm>
          <a:prstGeom prst="rect">
            <a:avLst/>
          </a:prstGeom>
          <a:noFill/>
        </p:spPr>
        <p:txBody>
          <a:bodyPr vert="horz" wrap="none" lIns="0" tIns="0" rtlCol="0">
            <a:spAutoFit/>
          </a:bodyPr>
          <a:lstStyle/>
          <a:p>
            <a:r>
              <a:rPr lang="en-US" b="1" dirty="0" smtClean="0">
                <a:solidFill>
                  <a:srgbClr val="FF0000"/>
                </a:solidFill>
              </a:rPr>
              <a:t>who we are</a:t>
            </a:r>
            <a:endParaRPr lang="en-US" b="1" dirty="0">
              <a:solidFill>
                <a:srgbClr val="FF0000"/>
              </a:solidFill>
              <a:latin typeface="Arial"/>
            </a:endParaRPr>
          </a:p>
        </p:txBody>
      </p:sp>
      <p:sp>
        <p:nvSpPr>
          <p:cNvPr id="5" name="TextBox 4"/>
          <p:cNvSpPr txBox="1"/>
          <p:nvPr/>
        </p:nvSpPr>
        <p:spPr>
          <a:xfrm>
            <a:off x="571500" y="515035"/>
            <a:ext cx="6811095" cy="415498"/>
          </a:xfrm>
          <a:prstGeom prst="rect">
            <a:avLst/>
          </a:prstGeom>
          <a:noFill/>
        </p:spPr>
        <p:txBody>
          <a:bodyPr vert="horz" wrap="none" lIns="0" tIns="0" rtlCol="0">
            <a:spAutoFit/>
          </a:bodyPr>
          <a:lstStyle/>
          <a:p>
            <a:r>
              <a:rPr lang="en-US" sz="2400" b="1" dirty="0" smtClean="0">
                <a:solidFill>
                  <a:schemeClr val="bg1"/>
                </a:solidFill>
              </a:rPr>
              <a:t>Powering Progress with Precision Filtration Solutions</a:t>
            </a:r>
            <a:endParaRPr lang="en-US" sz="2400" b="1" dirty="0">
              <a:solidFill>
                <a:schemeClr val="bg1"/>
              </a:solidFill>
            </a:endParaRPr>
          </a:p>
        </p:txBody>
      </p:sp>
      <p:pic>
        <p:nvPicPr>
          <p:cNvPr id="6" name="Picture 5" descr="logo.png"/>
          <p:cNvPicPr>
            <a:picLocks/>
          </p:cNvPicPr>
          <p:nvPr/>
        </p:nvPicPr>
        <p:blipFill>
          <a:blip r:embed="rId3"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0" name="Rounded Rectangle 9"/>
          <p:cNvSpPr/>
          <p:nvPr/>
        </p:nvSpPr>
        <p:spPr>
          <a:xfrm>
            <a:off x="571500" y="1206500"/>
            <a:ext cx="6350000" cy="5016500"/>
          </a:xfrm>
          <a:prstGeom prst="roundRect">
            <a:avLst>
              <a:gd name="adj" fmla="val 3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09600" y="1447800"/>
            <a:ext cx="6172200" cy="4770537"/>
          </a:xfrm>
          <a:prstGeom prst="rect">
            <a:avLst/>
          </a:prstGeom>
          <a:noFill/>
        </p:spPr>
        <p:txBody>
          <a:bodyPr vert="horz" wrap="square" rtlCol="0">
            <a:spAutoFit/>
          </a:bodyPr>
          <a:lstStyle/>
          <a:p>
            <a:pPr algn="just"/>
            <a:r>
              <a:rPr lang="en-US" sz="1500" b="1" dirty="0" smtClean="0"/>
              <a:t>Dhanjal </a:t>
            </a:r>
            <a:r>
              <a:rPr lang="en-US" sz="1500" b="1" dirty="0" err="1" smtClean="0"/>
              <a:t>Impex</a:t>
            </a:r>
            <a:r>
              <a:rPr lang="en-US" sz="1500" b="1" dirty="0" smtClean="0"/>
              <a:t> (P) Ltd.</a:t>
            </a:r>
            <a:r>
              <a:rPr lang="en-US" sz="1500" dirty="0" smtClean="0"/>
              <a:t> was founded in 1990 by </a:t>
            </a:r>
            <a:r>
              <a:rPr lang="en-US" sz="1500" b="1" dirty="0" smtClean="0"/>
              <a:t>Mr. </a:t>
            </a:r>
            <a:r>
              <a:rPr lang="en-US" sz="1500" b="1" dirty="0" err="1" smtClean="0"/>
              <a:t>Jagtar</a:t>
            </a:r>
            <a:r>
              <a:rPr lang="en-US" sz="1500" b="1" dirty="0" smtClean="0"/>
              <a:t> Singh Dhanjal</a:t>
            </a:r>
            <a:r>
              <a:rPr lang="en-US" sz="1500" dirty="0" smtClean="0"/>
              <a:t>, our visionary Managing Director, </a:t>
            </a:r>
            <a:r>
              <a:rPr lang="en-US" sz="1500" b="1" dirty="0" smtClean="0"/>
              <a:t>Mr. </a:t>
            </a:r>
            <a:r>
              <a:rPr lang="en-US" sz="1500" b="1" dirty="0" err="1" smtClean="0"/>
              <a:t>Iqbal</a:t>
            </a:r>
            <a:r>
              <a:rPr lang="en-US" sz="1500" b="1" dirty="0" smtClean="0"/>
              <a:t> Singh Dhanjal</a:t>
            </a:r>
            <a:r>
              <a:rPr lang="en-US" sz="1500" dirty="0" smtClean="0"/>
              <a:t>. What began as a specialized facility with advanced filter-making machines has steadily grown into a premier enterprise equipped with state-of-the-art testing laboratories and a dedicated team of engineering professionals. </a:t>
            </a:r>
          </a:p>
          <a:p>
            <a:pPr algn="just"/>
            <a:endParaRPr lang="en-US" sz="1500" dirty="0" smtClean="0"/>
          </a:p>
          <a:p>
            <a:pPr algn="just"/>
            <a:r>
              <a:rPr lang="en-US" sz="1500" dirty="0" smtClean="0"/>
              <a:t>Our major buyers are exclusively Original Equipment Manufacturers (OEMs). To overcome the challenge of procuring premium impregnated filter paper, we invested in our own in-house resin paper impregnation plant, ensuring uncompromised quality from raw media to finished assembly. </a:t>
            </a:r>
          </a:p>
          <a:p>
            <a:pPr algn="just"/>
            <a:r>
              <a:rPr lang="en-US" sz="1400" dirty="0" smtClean="0">
                <a:solidFill>
                  <a:srgbClr val="1E293B"/>
                </a:solidFill>
                <a:latin typeface="Arial"/>
              </a:rPr>
              <a:t>
</a:t>
            </a:r>
            <a:r>
              <a:rPr lang="en-US" sz="1400" b="1" dirty="0" smtClean="0"/>
              <a:t>Our Core Corporate Mission</a:t>
            </a:r>
          </a:p>
          <a:p>
            <a:pPr algn="just"/>
            <a:endParaRPr lang="en-US" sz="1400" b="1" dirty="0" smtClean="0">
              <a:solidFill>
                <a:srgbClr val="1E293B"/>
              </a:solidFill>
              <a:latin typeface="Arial"/>
            </a:endParaRPr>
          </a:p>
          <a:p>
            <a:pPr>
              <a:buFont typeface="Arial" pitchFamily="34" charset="0"/>
              <a:buChar char="•"/>
            </a:pPr>
            <a:r>
              <a:rPr lang="en-US" sz="1400" dirty="0" smtClean="0"/>
              <a:t>Deliver benchmark filtration efficiency and zero-defect zero-</a:t>
            </a:r>
            <a:r>
              <a:rPr lang="en-US" sz="1400" dirty="0" err="1" smtClean="0"/>
              <a:t>ppm</a:t>
            </a:r>
            <a:r>
              <a:rPr lang="en-US" sz="1400" dirty="0" smtClean="0"/>
              <a:t> quality to Tier-           1 OEMs. </a:t>
            </a:r>
          </a:p>
          <a:p>
            <a:pPr>
              <a:buFont typeface="Arial" pitchFamily="34" charset="0"/>
              <a:buChar char="•"/>
            </a:pPr>
            <a:r>
              <a:rPr lang="en-US" sz="1400" dirty="0" smtClean="0"/>
              <a:t>Provide continuous career growth, high safety, and skill enhancement for our workforce. </a:t>
            </a:r>
          </a:p>
          <a:p>
            <a:pPr>
              <a:buFont typeface="Arial" pitchFamily="34" charset="0"/>
              <a:buChar char="•"/>
            </a:pPr>
            <a:r>
              <a:rPr lang="en-US" sz="1400" dirty="0" smtClean="0"/>
              <a:t>Serve as a high-integrity, profitable, and technologically dependable manufacturing partner. </a:t>
            </a:r>
          </a:p>
          <a:p>
            <a:pPr>
              <a:buFont typeface="Arial" pitchFamily="34" charset="0"/>
              <a:buChar char="•"/>
            </a:pPr>
            <a:r>
              <a:rPr lang="en-US" sz="1400" dirty="0" smtClean="0"/>
              <a:t>Maintain green, sustainable, and eco-friendly manufacturing with zero-discharge             processes. </a:t>
            </a:r>
            <a:endParaRPr lang="en-US" sz="1400" dirty="0"/>
          </a:p>
        </p:txBody>
      </p:sp>
      <p:sp>
        <p:nvSpPr>
          <p:cNvPr id="13" name="Rounded Rectangle 12"/>
          <p:cNvSpPr/>
          <p:nvPr/>
        </p:nvSpPr>
        <p:spPr>
          <a:xfrm>
            <a:off x="7112000" y="1206500"/>
            <a:ext cx="2260600" cy="939800"/>
          </a:xfrm>
          <a:prstGeom prst="roundRect">
            <a:avLst>
              <a:gd name="adj" fmla="val 5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p:nvSpPr>
        <p:spPr>
          <a:xfrm>
            <a:off x="7162800" y="1284135"/>
            <a:ext cx="2129118" cy="392265"/>
          </a:xfrm>
          <a:prstGeom prst="roundRect">
            <a:avLst>
              <a:gd name="adj" fmla="val 8000"/>
            </a:avLst>
          </a:prstGeom>
          <a:solidFill>
            <a:srgbClr val="EFF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smtClean="0">
                <a:solidFill>
                  <a:srgbClr val="0B2545"/>
                </a:solidFill>
                <a:latin typeface="Arial"/>
              </a:rPr>
              <a:t>30+ Years</a:t>
            </a:r>
            <a:endParaRPr lang="en-US" sz="1500" b="1">
              <a:solidFill>
                <a:srgbClr val="0B2545"/>
              </a:solidFill>
              <a:latin typeface="Arial"/>
            </a:endParaRPr>
          </a:p>
        </p:txBody>
      </p:sp>
      <p:sp>
        <p:nvSpPr>
          <p:cNvPr id="15" name="TextBox 14"/>
          <p:cNvSpPr txBox="1"/>
          <p:nvPr/>
        </p:nvSpPr>
        <p:spPr>
          <a:xfrm>
            <a:off x="7010400" y="1733490"/>
            <a:ext cx="2357718" cy="230832"/>
          </a:xfrm>
          <a:prstGeom prst="rect">
            <a:avLst/>
          </a:prstGeom>
          <a:noFill/>
        </p:spPr>
        <p:txBody>
          <a:bodyPr vert="horz" wrap="square" rtlCol="0">
            <a:spAutoFit/>
          </a:bodyPr>
          <a:lstStyle/>
          <a:p>
            <a:pPr algn="ctr"/>
            <a:r>
              <a:rPr lang="en-US" sz="900" b="1" dirty="0" smtClean="0">
                <a:solidFill>
                  <a:srgbClr val="475569"/>
                </a:solidFill>
                <a:latin typeface="Arial"/>
              </a:rPr>
              <a:t>Manufacturing Legacy  (Since 1990)</a:t>
            </a:r>
            <a:endParaRPr lang="en-US" sz="900" b="1" dirty="0">
              <a:solidFill>
                <a:srgbClr val="475569"/>
              </a:solidFill>
              <a:latin typeface="Arial"/>
            </a:endParaRPr>
          </a:p>
        </p:txBody>
      </p:sp>
      <p:sp>
        <p:nvSpPr>
          <p:cNvPr id="16" name="Rounded Rectangle 15"/>
          <p:cNvSpPr/>
          <p:nvPr/>
        </p:nvSpPr>
        <p:spPr>
          <a:xfrm>
            <a:off x="9601200" y="1206500"/>
            <a:ext cx="2209800" cy="939800"/>
          </a:xfrm>
          <a:prstGeom prst="roundRect">
            <a:avLst>
              <a:gd name="adj" fmla="val 5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a:off x="9753600" y="1284135"/>
            <a:ext cx="1905000" cy="392265"/>
          </a:xfrm>
          <a:prstGeom prst="roundRect">
            <a:avLst>
              <a:gd name="adj" fmla="val 8000"/>
            </a:avLst>
          </a:prstGeom>
          <a:solidFill>
            <a:srgbClr val="FFF1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smtClean="0">
                <a:solidFill>
                  <a:srgbClr val="E63946"/>
                </a:solidFill>
                <a:latin typeface="Arial"/>
              </a:rPr>
              <a:t>1,500+ SKUs</a:t>
            </a:r>
            <a:endParaRPr lang="en-US" sz="1500" b="1">
              <a:solidFill>
                <a:srgbClr val="E63946"/>
              </a:solidFill>
              <a:latin typeface="Arial"/>
            </a:endParaRPr>
          </a:p>
        </p:txBody>
      </p:sp>
      <p:sp>
        <p:nvSpPr>
          <p:cNvPr id="18" name="TextBox 17"/>
          <p:cNvSpPr txBox="1"/>
          <p:nvPr/>
        </p:nvSpPr>
        <p:spPr>
          <a:xfrm>
            <a:off x="9525000" y="1752600"/>
            <a:ext cx="2129118" cy="230832"/>
          </a:xfrm>
          <a:prstGeom prst="rect">
            <a:avLst/>
          </a:prstGeom>
          <a:noFill/>
        </p:spPr>
        <p:txBody>
          <a:bodyPr vert="horz" wrap="square" rtlCol="0">
            <a:spAutoFit/>
          </a:bodyPr>
          <a:lstStyle/>
          <a:p>
            <a:pPr algn="ctr"/>
            <a:r>
              <a:rPr lang="en-US" sz="900" b="1" dirty="0" smtClean="0">
                <a:solidFill>
                  <a:srgbClr val="475569"/>
                </a:solidFill>
                <a:latin typeface="Arial"/>
              </a:rPr>
              <a:t>Extensive Filter Portfolio</a:t>
            </a:r>
            <a:endParaRPr lang="en-US" sz="900" b="1" dirty="0">
              <a:solidFill>
                <a:srgbClr val="475569"/>
              </a:solidFill>
              <a:latin typeface="Arial"/>
            </a:endParaRPr>
          </a:p>
        </p:txBody>
      </p:sp>
      <p:sp>
        <p:nvSpPr>
          <p:cNvPr id="19" name="Rounded Rectangle 18"/>
          <p:cNvSpPr/>
          <p:nvPr/>
        </p:nvSpPr>
        <p:spPr>
          <a:xfrm>
            <a:off x="7086600" y="2438400"/>
            <a:ext cx="2260600" cy="939800"/>
          </a:xfrm>
          <a:prstGeom prst="roundRect">
            <a:avLst>
              <a:gd name="adj" fmla="val 5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7167282" y="2514600"/>
            <a:ext cx="2129118" cy="392265"/>
          </a:xfrm>
          <a:prstGeom prst="roundRect">
            <a:avLst>
              <a:gd name="adj" fmla="val 8000"/>
            </a:avLst>
          </a:prstGeom>
          <a:solidFill>
            <a:srgbClr val="EFF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smtClean="0">
                <a:solidFill>
                  <a:srgbClr val="133E87"/>
                </a:solidFill>
                <a:latin typeface="Arial"/>
              </a:rPr>
              <a:t>50+ OEMs</a:t>
            </a:r>
            <a:endParaRPr lang="en-US" sz="1500" b="1">
              <a:solidFill>
                <a:srgbClr val="133E87"/>
              </a:solidFill>
              <a:latin typeface="Arial"/>
            </a:endParaRPr>
          </a:p>
        </p:txBody>
      </p:sp>
      <p:sp>
        <p:nvSpPr>
          <p:cNvPr id="21" name="TextBox 20"/>
          <p:cNvSpPr txBox="1"/>
          <p:nvPr/>
        </p:nvSpPr>
        <p:spPr>
          <a:xfrm>
            <a:off x="7167282" y="3048000"/>
            <a:ext cx="2129118" cy="246221"/>
          </a:xfrm>
          <a:prstGeom prst="rect">
            <a:avLst/>
          </a:prstGeom>
          <a:noFill/>
        </p:spPr>
        <p:txBody>
          <a:bodyPr vert="horz" wrap="square" rtlCol="0">
            <a:spAutoFit/>
          </a:bodyPr>
          <a:lstStyle/>
          <a:p>
            <a:pPr algn="ctr"/>
            <a:r>
              <a:rPr lang="en-US" sz="1000" b="1" dirty="0" smtClean="0">
                <a:solidFill>
                  <a:srgbClr val="475569"/>
                </a:solidFill>
                <a:latin typeface="Arial"/>
              </a:rPr>
              <a:t>Domestic &amp; Global Partners</a:t>
            </a:r>
            <a:endParaRPr lang="en-US" sz="1000" b="1" dirty="0">
              <a:solidFill>
                <a:srgbClr val="475569"/>
              </a:solidFill>
              <a:latin typeface="Arial"/>
            </a:endParaRPr>
          </a:p>
        </p:txBody>
      </p:sp>
      <p:sp>
        <p:nvSpPr>
          <p:cNvPr id="22" name="Rounded Rectangle 21"/>
          <p:cNvSpPr/>
          <p:nvPr/>
        </p:nvSpPr>
        <p:spPr>
          <a:xfrm>
            <a:off x="9601200" y="2438400"/>
            <a:ext cx="2209800" cy="939800"/>
          </a:xfrm>
          <a:prstGeom prst="roundRect">
            <a:avLst>
              <a:gd name="adj" fmla="val 5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9677400" y="2514600"/>
            <a:ext cx="1976718" cy="392265"/>
          </a:xfrm>
          <a:prstGeom prst="roundRect">
            <a:avLst>
              <a:gd name="adj" fmla="val 8000"/>
            </a:avLst>
          </a:prstGeom>
          <a:solidFill>
            <a:srgbClr val="F1F5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smtClean="0">
                <a:solidFill>
                  <a:srgbClr val="0A192F"/>
                </a:solidFill>
                <a:latin typeface="Arial"/>
              </a:rPr>
              <a:t>10M+ Units</a:t>
            </a:r>
            <a:endParaRPr lang="en-US" sz="1500" b="1">
              <a:solidFill>
                <a:srgbClr val="0A192F"/>
              </a:solidFill>
              <a:latin typeface="Arial"/>
            </a:endParaRPr>
          </a:p>
        </p:txBody>
      </p:sp>
      <p:sp>
        <p:nvSpPr>
          <p:cNvPr id="24" name="TextBox 23"/>
          <p:cNvSpPr txBox="1"/>
          <p:nvPr/>
        </p:nvSpPr>
        <p:spPr>
          <a:xfrm>
            <a:off x="9681882" y="3030379"/>
            <a:ext cx="2129118" cy="246221"/>
          </a:xfrm>
          <a:prstGeom prst="rect">
            <a:avLst/>
          </a:prstGeom>
          <a:noFill/>
        </p:spPr>
        <p:txBody>
          <a:bodyPr vert="horz" wrap="square" rtlCol="0">
            <a:spAutoFit/>
          </a:bodyPr>
          <a:lstStyle/>
          <a:p>
            <a:pPr algn="ctr"/>
            <a:r>
              <a:rPr lang="en-US" sz="1000" b="1" dirty="0" smtClean="0">
                <a:solidFill>
                  <a:srgbClr val="475569"/>
                </a:solidFill>
                <a:latin typeface="Arial"/>
              </a:rPr>
              <a:t>Annual Manufacturing Capacity</a:t>
            </a:r>
            <a:endParaRPr lang="en-US" sz="1000" b="1" dirty="0">
              <a:solidFill>
                <a:srgbClr val="475569"/>
              </a:solidFill>
              <a:latin typeface="Arial"/>
            </a:endParaRPr>
          </a:p>
        </p:txBody>
      </p:sp>
      <p:sp>
        <p:nvSpPr>
          <p:cNvPr id="25" name="Rounded Rectangle 24"/>
          <p:cNvSpPr/>
          <p:nvPr/>
        </p:nvSpPr>
        <p:spPr>
          <a:xfrm>
            <a:off x="7112000" y="3505200"/>
            <a:ext cx="4699000" cy="2717800"/>
          </a:xfrm>
          <a:prstGeom prst="roundRect">
            <a:avLst>
              <a:gd name="adj" fmla="val 5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AutoShape 2" descr="Generated image 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316" name="AutoShape 4" descr="Generated image 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318" name="AutoShape 6" descr="Generated image 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320" name="AutoShape 8" descr="Generated image 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1" name="Picture 30" descr="Modern Entrance Gate with Phase Signage.png"/>
          <p:cNvPicPr>
            <a:picLocks noChangeAspect="1"/>
          </p:cNvPicPr>
          <p:nvPr/>
        </p:nvPicPr>
        <p:blipFill>
          <a:blip r:embed="rId4" cstate="print"/>
          <a:stretch>
            <a:fillRect/>
          </a:stretch>
        </p:blipFill>
        <p:spPr>
          <a:xfrm>
            <a:off x="7162800" y="3607067"/>
            <a:ext cx="4572000" cy="2488933"/>
          </a:xfrm>
          <a:prstGeom prst="rect">
            <a:avLst/>
          </a:prstGeom>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2695738" cy="323165"/>
          </a:xfrm>
          <a:prstGeom prst="rect">
            <a:avLst/>
          </a:prstGeom>
          <a:noFill/>
        </p:spPr>
        <p:txBody>
          <a:bodyPr vert="horz" wrap="none" lIns="0" tIns="0" rtlCol="0">
            <a:spAutoFit/>
          </a:bodyPr>
          <a:lstStyle/>
          <a:p>
            <a:r>
              <a:rPr lang="en-US" b="1" spc="110" dirty="0" smtClean="0">
                <a:solidFill>
                  <a:srgbClr val="FF0000"/>
                </a:solidFill>
                <a:latin typeface="+mj-lt"/>
                <a:cs typeface="Gill Sans MT"/>
              </a:rPr>
              <a:t>Organizational</a:t>
            </a:r>
            <a:r>
              <a:rPr lang="en-US" b="1" spc="-20" dirty="0" smtClean="0">
                <a:solidFill>
                  <a:srgbClr val="FF0000"/>
                </a:solidFill>
                <a:latin typeface="+mj-lt"/>
                <a:cs typeface="Gill Sans MT"/>
              </a:rPr>
              <a:t> </a:t>
            </a:r>
            <a:r>
              <a:rPr lang="en-US" b="1" spc="70" dirty="0" smtClean="0">
                <a:solidFill>
                  <a:srgbClr val="FF0000"/>
                </a:solidFill>
                <a:latin typeface="+mj-lt"/>
                <a:cs typeface="Gill Sans MT"/>
              </a:rPr>
              <a:t>Structure</a:t>
            </a:r>
            <a:endParaRPr lang="en-US" b="1" dirty="0">
              <a:solidFill>
                <a:srgbClr val="FF0000"/>
              </a:solidFill>
              <a:latin typeface="+mj-lt"/>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27650" name="AutoShape 2" descr="Generated image 1"/>
          <p:cNvSpPr>
            <a:spLocks noChangeAspect="1" noChangeArrowheads="1"/>
          </p:cNvSpPr>
          <p:nvPr/>
        </p:nvSpPr>
        <p:spPr bwMode="auto">
          <a:xfrm>
            <a:off x="155575" y="-3984625"/>
            <a:ext cx="17164050" cy="8315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2" name="AutoShape 4" descr="Generated image 1"/>
          <p:cNvSpPr>
            <a:spLocks noChangeAspect="1" noChangeArrowheads="1"/>
          </p:cNvSpPr>
          <p:nvPr/>
        </p:nvSpPr>
        <p:spPr bwMode="auto">
          <a:xfrm>
            <a:off x="155575" y="-3984625"/>
            <a:ext cx="17164050" cy="8315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4" name="AutoShape 6" descr="Generated image 1"/>
          <p:cNvSpPr>
            <a:spLocks noChangeAspect="1" noChangeArrowheads="1"/>
          </p:cNvSpPr>
          <p:nvPr/>
        </p:nvSpPr>
        <p:spPr bwMode="auto">
          <a:xfrm>
            <a:off x="155575" y="-3984625"/>
            <a:ext cx="17164050" cy="8315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656" name="AutoShape 8" descr="Generated image 1"/>
          <p:cNvSpPr>
            <a:spLocks noChangeAspect="1" noChangeArrowheads="1"/>
          </p:cNvSpPr>
          <p:nvPr/>
        </p:nvSpPr>
        <p:spPr bwMode="auto">
          <a:xfrm>
            <a:off x="155575" y="-3984625"/>
            <a:ext cx="17164050" cy="8315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698" name="AutoShape 2" descr="Generated image 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700" name="AutoShape 4" descr="Generated image 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6" name="Picture 15" descr="Blue Organizational Hierarchy Chart.png"/>
          <p:cNvPicPr>
            <a:picLocks noChangeAspect="1"/>
          </p:cNvPicPr>
          <p:nvPr/>
        </p:nvPicPr>
        <p:blipFill>
          <a:blip r:embed="rId3"/>
          <a:stretch>
            <a:fillRect/>
          </a:stretch>
        </p:blipFill>
        <p:spPr>
          <a:xfrm>
            <a:off x="304800" y="1219200"/>
            <a:ext cx="11506200" cy="5150794"/>
          </a:xfrm>
          <a:prstGeom prst="rect">
            <a:avLst/>
          </a:prstGeom>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533400" y="228600"/>
            <a:ext cx="3086100" cy="477054"/>
          </a:xfrm>
          <a:prstGeom prst="rect">
            <a:avLst/>
          </a:prstGeom>
          <a:noFill/>
        </p:spPr>
        <p:txBody>
          <a:bodyPr vert="horz" wrap="square" lIns="0" tIns="0" rtlCol="0">
            <a:spAutoFit/>
          </a:bodyPr>
          <a:lstStyle/>
          <a:p>
            <a:r>
              <a:rPr lang="en-US" sz="2800" b="1" dirty="0" smtClean="0">
                <a:solidFill>
                  <a:schemeClr val="bg1"/>
                </a:solidFill>
              </a:rPr>
              <a:t>Products Suite</a:t>
            </a:r>
            <a:endParaRPr lang="en-US" sz="2800" b="1" dirty="0">
              <a:solidFill>
                <a:schemeClr val="bg1"/>
              </a:solidFil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10" name="Rounded Rectangle 9"/>
          <p:cNvSpPr/>
          <p:nvPr/>
        </p:nvSpPr>
        <p:spPr>
          <a:xfrm>
            <a:off x="304800" y="1143000"/>
            <a:ext cx="112014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14400" y="1143000"/>
            <a:ext cx="9753600" cy="4572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pic>
        <p:nvPicPr>
          <p:cNvPr id="41" name="Picture 40" descr="Exploded View of a Cylindrical Filter Assembly.png"/>
          <p:cNvPicPr>
            <a:picLocks noChangeAspect="1"/>
          </p:cNvPicPr>
          <p:nvPr/>
        </p:nvPicPr>
        <p:blipFill>
          <a:blip r:embed="rId3" cstate="print"/>
          <a:stretch>
            <a:fillRect/>
          </a:stretch>
        </p:blipFill>
        <p:spPr>
          <a:xfrm>
            <a:off x="304800" y="1752600"/>
            <a:ext cx="5181600" cy="4267200"/>
          </a:xfrm>
          <a:prstGeom prst="rect">
            <a:avLst/>
          </a:prstGeom>
        </p:spPr>
      </p:pic>
      <p:sp>
        <p:nvSpPr>
          <p:cNvPr id="42" name="Rounded Rectangle 41"/>
          <p:cNvSpPr/>
          <p:nvPr/>
        </p:nvSpPr>
        <p:spPr>
          <a:xfrm>
            <a:off x="5181600" y="1828800"/>
            <a:ext cx="5791200" cy="4267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rgbClr val="002060"/>
              </a:solidFill>
            </a:endParaRPr>
          </a:p>
        </p:txBody>
      </p:sp>
      <p:sp>
        <p:nvSpPr>
          <p:cNvPr id="43" name="TextBox 42"/>
          <p:cNvSpPr txBox="1"/>
          <p:nvPr/>
        </p:nvSpPr>
        <p:spPr>
          <a:xfrm>
            <a:off x="5334000" y="1905000"/>
            <a:ext cx="5410200" cy="369332"/>
          </a:xfrm>
          <a:prstGeom prst="rect">
            <a:avLst/>
          </a:prstGeom>
          <a:noFill/>
        </p:spPr>
        <p:txBody>
          <a:bodyPr vert="horz" wrap="square" rtlCol="0">
            <a:spAutoFit/>
          </a:bodyPr>
          <a:lstStyle/>
          <a:p>
            <a:r>
              <a:rPr lang="en-US" b="1" dirty="0" smtClean="0">
                <a:solidFill>
                  <a:srgbClr val="002060"/>
                </a:solidFill>
              </a:rPr>
              <a:t>Full-Flow Lubrication with Zero Bypass Contamination</a:t>
            </a:r>
            <a:endParaRPr lang="en-US" b="1" dirty="0">
              <a:solidFill>
                <a:srgbClr val="002060"/>
              </a:solidFill>
            </a:endParaRPr>
          </a:p>
        </p:txBody>
      </p:sp>
      <p:sp>
        <p:nvSpPr>
          <p:cNvPr id="44" name="TextBox 43"/>
          <p:cNvSpPr txBox="1"/>
          <p:nvPr/>
        </p:nvSpPr>
        <p:spPr>
          <a:xfrm>
            <a:off x="3352800" y="1076980"/>
            <a:ext cx="4343400" cy="523220"/>
          </a:xfrm>
          <a:prstGeom prst="rect">
            <a:avLst/>
          </a:prstGeom>
          <a:noFill/>
        </p:spPr>
        <p:txBody>
          <a:bodyPr vert="horz" wrap="square" rtlCol="0">
            <a:spAutoFit/>
          </a:bodyPr>
          <a:lstStyle/>
          <a:p>
            <a:pPr algn="ctr"/>
            <a:r>
              <a:rPr lang="en-US" sz="2800" b="1" dirty="0" smtClean="0">
                <a:solidFill>
                  <a:schemeClr val="bg1"/>
                </a:solidFill>
                <a:latin typeface="Arial"/>
              </a:rPr>
              <a:t>Oil Filters (Spin-On)</a:t>
            </a:r>
            <a:endParaRPr lang="en-US" sz="2800" b="1" dirty="0">
              <a:solidFill>
                <a:schemeClr val="bg1"/>
              </a:solidFill>
              <a:latin typeface="Arial"/>
            </a:endParaRPr>
          </a:p>
        </p:txBody>
      </p:sp>
      <p:sp>
        <p:nvSpPr>
          <p:cNvPr id="45" name="Rectangle 44"/>
          <p:cNvSpPr/>
          <p:nvPr/>
        </p:nvSpPr>
        <p:spPr>
          <a:xfrm>
            <a:off x="5486400" y="2285999"/>
            <a:ext cx="5029200" cy="45719"/>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5334000" y="2776478"/>
            <a:ext cx="5410200" cy="2862322"/>
          </a:xfrm>
          <a:prstGeom prst="rect">
            <a:avLst/>
          </a:prstGeom>
          <a:noFill/>
        </p:spPr>
        <p:txBody>
          <a:bodyPr vert="horz" wrap="square" rtlCol="0">
            <a:spAutoFit/>
          </a:bodyPr>
          <a:lstStyle/>
          <a:p>
            <a:pPr algn="just"/>
            <a:r>
              <a:rPr lang="en-US" sz="1200" dirty="0" smtClean="0"/>
              <a:t>Engine wear is mainly caused by abrasive particles thicker than the oil film between bearing surfaces. Modern engine clearances are as low as 2 to 5 microns. By trapping these particles within its media pores, the Dhanjal oil filter provides effective protection against premature crankshaft and journal bearing failure. </a:t>
            </a:r>
          </a:p>
          <a:p>
            <a:r>
              <a:rPr lang="en-US" sz="1200" dirty="0" smtClean="0"/>
              <a:t>Manufactured with deep-drawn cold rolled steel shells, silicone anti-</a:t>
            </a:r>
            <a:r>
              <a:rPr lang="en-US" sz="1200" dirty="0" err="1" smtClean="0"/>
              <a:t>drainback</a:t>
            </a:r>
            <a:r>
              <a:rPr lang="en-US" sz="1200" dirty="0" smtClean="0"/>
              <a:t> valves, and </a:t>
            </a:r>
            <a:r>
              <a:rPr lang="en-US" sz="1200" dirty="0" err="1" smtClean="0"/>
              <a:t>phenolic</a:t>
            </a:r>
            <a:r>
              <a:rPr lang="en-US" sz="1200" dirty="0" smtClean="0"/>
              <a:t> resin-treated cellulose/synthetic </a:t>
            </a:r>
            <a:r>
              <a:rPr lang="en-US" sz="1200" dirty="0" err="1" smtClean="0"/>
              <a:t>microglass</a:t>
            </a:r>
            <a:r>
              <a:rPr lang="en-US" sz="1200" dirty="0" smtClean="0"/>
              <a:t> pleats. </a:t>
            </a:r>
          </a:p>
          <a:p>
            <a:endParaRPr lang="en-US" sz="1200" dirty="0" smtClean="0"/>
          </a:p>
          <a:p>
            <a:endParaRPr lang="en-US" sz="1200" dirty="0" smtClean="0"/>
          </a:p>
          <a:p>
            <a:pPr marL="228600" indent="-228600">
              <a:buFont typeface="Wingdings" pitchFamily="2" charset="2"/>
              <a:buChar char="Ø"/>
            </a:pPr>
            <a:r>
              <a:rPr lang="en-US" sz="1200" b="1" dirty="0" smtClean="0"/>
              <a:t>Deep-Drawn Canister:</a:t>
            </a:r>
            <a:r>
              <a:rPr lang="en-US" sz="1200" dirty="0" smtClean="0"/>
              <a:t> Heavy gauge cold-rolled steel tested to withstand over 20 bar hydrostatic burst pressure. </a:t>
            </a:r>
          </a:p>
          <a:p>
            <a:pPr marL="228600" indent="-228600">
              <a:buFont typeface="Wingdings" pitchFamily="2" charset="2"/>
              <a:buChar char="Ø"/>
            </a:pPr>
            <a:r>
              <a:rPr lang="en-US" sz="1200" b="1" dirty="0" smtClean="0"/>
              <a:t>Silicone Anti-</a:t>
            </a:r>
            <a:r>
              <a:rPr lang="en-US" sz="1200" b="1" dirty="0" err="1" smtClean="0"/>
              <a:t>Drainback</a:t>
            </a:r>
            <a:r>
              <a:rPr lang="en-US" sz="1200" b="1" dirty="0" smtClean="0"/>
              <a:t> Valve:</a:t>
            </a:r>
            <a:r>
              <a:rPr lang="en-US" sz="1200" dirty="0" smtClean="0"/>
              <a:t> Prevents dry start-ups by retaining oil in the canister when the engine is stopped. </a:t>
            </a:r>
          </a:p>
          <a:p>
            <a:pPr marL="228600" indent="-228600">
              <a:buFont typeface="Wingdings" pitchFamily="2" charset="2"/>
              <a:buChar char="Ø"/>
            </a:pPr>
            <a:r>
              <a:rPr lang="en-US" sz="1200" b="1" dirty="0" smtClean="0"/>
              <a:t>Calibrated Bypass Relief Valve:</a:t>
            </a:r>
            <a:r>
              <a:rPr lang="en-US" sz="1200" dirty="0" smtClean="0"/>
              <a:t> Ensures uninterrupted engine oil flow during cold starts or media clogging. </a:t>
            </a:r>
          </a:p>
          <a:p>
            <a:endParaRPr lang="en-US" sz="1200" dirty="0"/>
          </a:p>
        </p:txBody>
      </p:sp>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3467100" cy="477054"/>
          </a:xfrm>
          <a:prstGeom prst="rect">
            <a:avLst/>
          </a:prstGeom>
          <a:noFill/>
        </p:spPr>
        <p:txBody>
          <a:bodyPr vert="horz" wrap="square" lIns="0" tIns="0" rtlCol="0">
            <a:spAutoFit/>
          </a:bodyPr>
          <a:lstStyle/>
          <a:p>
            <a:r>
              <a:rPr lang="en-US" sz="2800" b="1" dirty="0" smtClean="0">
                <a:solidFill>
                  <a:schemeClr val="bg1"/>
                </a:solidFill>
              </a:rPr>
              <a:t>Products Suite</a:t>
            </a:r>
            <a:endParaRPr lang="en-US" sz="2800" b="1" dirty="0">
              <a:solidFill>
                <a:schemeClr val="bg1"/>
              </a:solidFil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10" name="Rounded Rectangle 9"/>
          <p:cNvSpPr/>
          <p:nvPr/>
        </p:nvSpPr>
        <p:spPr>
          <a:xfrm>
            <a:off x="304800" y="1143000"/>
            <a:ext cx="112014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14400" y="1143000"/>
            <a:ext cx="9753600" cy="4572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42" name="Rounded Rectangle 41"/>
          <p:cNvSpPr/>
          <p:nvPr/>
        </p:nvSpPr>
        <p:spPr>
          <a:xfrm>
            <a:off x="5181600" y="1828800"/>
            <a:ext cx="5791200" cy="4267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rgbClr val="002060"/>
              </a:solidFill>
            </a:endParaRPr>
          </a:p>
        </p:txBody>
      </p:sp>
      <p:sp>
        <p:nvSpPr>
          <p:cNvPr id="43" name="TextBox 42"/>
          <p:cNvSpPr txBox="1"/>
          <p:nvPr/>
        </p:nvSpPr>
        <p:spPr>
          <a:xfrm>
            <a:off x="5334000" y="1905000"/>
            <a:ext cx="5638800" cy="369332"/>
          </a:xfrm>
          <a:prstGeom prst="rect">
            <a:avLst/>
          </a:prstGeom>
          <a:noFill/>
        </p:spPr>
        <p:txBody>
          <a:bodyPr vert="horz" wrap="square" rtlCol="0">
            <a:spAutoFit/>
          </a:bodyPr>
          <a:lstStyle/>
          <a:p>
            <a:r>
              <a:rPr lang="en-US" b="1" dirty="0" smtClean="0"/>
              <a:t>Hydrophobic Separation with 99.5% Free Water Removal</a:t>
            </a:r>
            <a:endParaRPr lang="en-US" b="1" dirty="0"/>
          </a:p>
        </p:txBody>
      </p:sp>
      <p:sp>
        <p:nvSpPr>
          <p:cNvPr id="44" name="TextBox 43"/>
          <p:cNvSpPr txBox="1"/>
          <p:nvPr/>
        </p:nvSpPr>
        <p:spPr>
          <a:xfrm>
            <a:off x="3352800" y="1076980"/>
            <a:ext cx="5181600" cy="523220"/>
          </a:xfrm>
          <a:prstGeom prst="rect">
            <a:avLst/>
          </a:prstGeom>
          <a:noFill/>
        </p:spPr>
        <p:txBody>
          <a:bodyPr vert="horz" wrap="square" rtlCol="0">
            <a:spAutoFit/>
          </a:bodyPr>
          <a:lstStyle/>
          <a:p>
            <a:r>
              <a:rPr lang="en-US" sz="2800" b="1" dirty="0" smtClean="0">
                <a:solidFill>
                  <a:schemeClr val="bg1"/>
                </a:solidFill>
              </a:rPr>
              <a:t>Fuel Filters &amp; Water Separators</a:t>
            </a:r>
            <a:endParaRPr lang="en-US" sz="2800" b="1" dirty="0">
              <a:solidFill>
                <a:schemeClr val="bg1"/>
              </a:solidFill>
            </a:endParaRPr>
          </a:p>
        </p:txBody>
      </p:sp>
      <p:sp>
        <p:nvSpPr>
          <p:cNvPr id="45" name="Rectangle 44"/>
          <p:cNvSpPr/>
          <p:nvPr/>
        </p:nvSpPr>
        <p:spPr>
          <a:xfrm>
            <a:off x="5486400" y="2285999"/>
            <a:ext cx="5029200" cy="45719"/>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5334000" y="2776478"/>
            <a:ext cx="5410200" cy="3046988"/>
          </a:xfrm>
          <a:prstGeom prst="rect">
            <a:avLst/>
          </a:prstGeom>
          <a:noFill/>
        </p:spPr>
        <p:txBody>
          <a:bodyPr vert="horz" wrap="square" rtlCol="0">
            <a:spAutoFit/>
          </a:bodyPr>
          <a:lstStyle/>
          <a:p>
            <a:r>
              <a:rPr lang="en-US" sz="1200" dirty="0" smtClean="0"/>
              <a:t>A pristine fuel supply is critical for internal combustion performance and injector durability. Modern common rail injection systems operate at ultra-high pressures exceeding 2,000 bar where microscopic water droplets cause hydraulic erosion and injector scoring. </a:t>
            </a:r>
          </a:p>
          <a:p>
            <a:endParaRPr lang="en-US" sz="1200" dirty="0" smtClean="0"/>
          </a:p>
          <a:p>
            <a:r>
              <a:rPr lang="en-US" sz="1200" dirty="0" smtClean="0"/>
              <a:t>Dhanjal fuel filter assemblies integrate multi-layered hydrophobic synthetic media that coalesces emulsified water while filtering 2–5 micron abrasive silica particles. </a:t>
            </a:r>
          </a:p>
          <a:p>
            <a:endParaRPr lang="en-US" sz="1200" dirty="0" smtClean="0"/>
          </a:p>
          <a:p>
            <a:endParaRPr lang="en-US" sz="1200" dirty="0" smtClean="0"/>
          </a:p>
          <a:p>
            <a:pPr marL="228600" indent="-228600">
              <a:buFont typeface="Wingdings" pitchFamily="2" charset="2"/>
              <a:buChar char="Ø"/>
            </a:pPr>
            <a:r>
              <a:rPr lang="en-US" sz="1200" b="1" dirty="0" smtClean="0"/>
              <a:t>Multi-Stage Coalescing Media:</a:t>
            </a:r>
            <a:r>
              <a:rPr lang="en-US" sz="1200" dirty="0" smtClean="0"/>
              <a:t> Seamlessly separates emulsified water droplets into a high-visibility collection bowl. </a:t>
            </a:r>
          </a:p>
          <a:p>
            <a:pPr marL="228600" indent="-228600">
              <a:buFont typeface="Wingdings" pitchFamily="2" charset="2"/>
              <a:buChar char="Ø"/>
            </a:pPr>
            <a:r>
              <a:rPr lang="en-US" sz="1200" b="1" dirty="0" smtClean="0"/>
              <a:t>2–5 Micron Precision Capture:</a:t>
            </a:r>
            <a:r>
              <a:rPr lang="en-US" sz="1200" dirty="0" smtClean="0"/>
              <a:t> Protects injector pump plunger barrels and delivery valves from catastrophic abrasion. </a:t>
            </a:r>
          </a:p>
          <a:p>
            <a:pPr marL="228600" indent="-228600">
              <a:buFont typeface="Wingdings" pitchFamily="2" charset="2"/>
              <a:buChar char="Ø"/>
            </a:pPr>
            <a:r>
              <a:rPr lang="en-US" sz="1200" b="1" dirty="0" smtClean="0"/>
              <a:t>Corrosion-Resistant Housing:</a:t>
            </a:r>
            <a:r>
              <a:rPr lang="en-US" sz="1200" dirty="0" smtClean="0"/>
              <a:t> Internal electro-coat treatment and synthetic drain valves preventing fuel acidification corrosion. </a:t>
            </a:r>
          </a:p>
          <a:p>
            <a:endParaRPr lang="en-US" sz="1200" dirty="0"/>
          </a:p>
        </p:txBody>
      </p:sp>
      <p:pic>
        <p:nvPicPr>
          <p:cNvPr id="17" name="Picture 16" descr="fuel.jpg"/>
          <p:cNvPicPr>
            <a:picLocks noChangeAspect="1"/>
          </p:cNvPicPr>
          <p:nvPr/>
        </p:nvPicPr>
        <p:blipFill>
          <a:blip r:embed="rId3"/>
          <a:stretch>
            <a:fillRect/>
          </a:stretch>
        </p:blipFill>
        <p:spPr>
          <a:xfrm>
            <a:off x="368549" y="1676400"/>
            <a:ext cx="4721611" cy="3954780"/>
          </a:xfrm>
          <a:prstGeom prst="rect">
            <a:avLst/>
          </a:prstGeom>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3467100" cy="477054"/>
          </a:xfrm>
          <a:prstGeom prst="rect">
            <a:avLst/>
          </a:prstGeom>
          <a:noFill/>
        </p:spPr>
        <p:txBody>
          <a:bodyPr vert="horz" wrap="square" lIns="0" tIns="0" rtlCol="0">
            <a:spAutoFit/>
          </a:bodyPr>
          <a:lstStyle/>
          <a:p>
            <a:r>
              <a:rPr lang="en-US" sz="2800" b="1" dirty="0" smtClean="0">
                <a:solidFill>
                  <a:schemeClr val="bg1"/>
                </a:solidFill>
              </a:rPr>
              <a:t>Products Suite</a:t>
            </a:r>
            <a:endParaRPr lang="en-US" sz="2800" b="1" dirty="0">
              <a:solidFill>
                <a:schemeClr val="bg1"/>
              </a:solidFil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10" name="Rounded Rectangle 9"/>
          <p:cNvSpPr/>
          <p:nvPr/>
        </p:nvSpPr>
        <p:spPr>
          <a:xfrm>
            <a:off x="304800" y="1143000"/>
            <a:ext cx="112014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14400" y="1143000"/>
            <a:ext cx="9753600" cy="4572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42" name="Rounded Rectangle 41"/>
          <p:cNvSpPr/>
          <p:nvPr/>
        </p:nvSpPr>
        <p:spPr>
          <a:xfrm>
            <a:off x="5181600" y="1828800"/>
            <a:ext cx="5791200" cy="4267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rgbClr val="002060"/>
              </a:solidFill>
            </a:endParaRPr>
          </a:p>
        </p:txBody>
      </p:sp>
      <p:sp>
        <p:nvSpPr>
          <p:cNvPr id="43" name="TextBox 42"/>
          <p:cNvSpPr txBox="1"/>
          <p:nvPr/>
        </p:nvSpPr>
        <p:spPr>
          <a:xfrm>
            <a:off x="5334000" y="1905000"/>
            <a:ext cx="5638800" cy="369332"/>
          </a:xfrm>
          <a:prstGeom prst="rect">
            <a:avLst/>
          </a:prstGeom>
          <a:noFill/>
        </p:spPr>
        <p:txBody>
          <a:bodyPr vert="horz" wrap="square" rtlCol="0">
            <a:spAutoFit/>
          </a:bodyPr>
          <a:lstStyle/>
          <a:p>
            <a:r>
              <a:rPr lang="en-US" b="1" dirty="0" smtClean="0"/>
              <a:t>Rugged Construction with Minimal Pressure Drop</a:t>
            </a:r>
            <a:endParaRPr lang="en-US" b="1" dirty="0"/>
          </a:p>
        </p:txBody>
      </p:sp>
      <p:sp>
        <p:nvSpPr>
          <p:cNvPr id="44" name="TextBox 43"/>
          <p:cNvSpPr txBox="1"/>
          <p:nvPr/>
        </p:nvSpPr>
        <p:spPr>
          <a:xfrm>
            <a:off x="3352800" y="1076980"/>
            <a:ext cx="5181600" cy="523220"/>
          </a:xfrm>
          <a:prstGeom prst="rect">
            <a:avLst/>
          </a:prstGeom>
          <a:noFill/>
        </p:spPr>
        <p:txBody>
          <a:bodyPr vert="horz" wrap="square" rtlCol="0">
            <a:spAutoFit/>
          </a:bodyPr>
          <a:lstStyle/>
          <a:p>
            <a:r>
              <a:rPr lang="en-US" sz="2800" b="1" dirty="0" smtClean="0">
                <a:solidFill>
                  <a:schemeClr val="bg1"/>
                </a:solidFill>
              </a:rPr>
              <a:t>Industrial Pipeline Strainers</a:t>
            </a:r>
            <a:endParaRPr lang="en-US" sz="2800" b="1" dirty="0">
              <a:solidFill>
                <a:schemeClr val="bg1"/>
              </a:solidFill>
            </a:endParaRPr>
          </a:p>
        </p:txBody>
      </p:sp>
      <p:sp>
        <p:nvSpPr>
          <p:cNvPr id="45" name="Rectangle 44"/>
          <p:cNvSpPr/>
          <p:nvPr/>
        </p:nvSpPr>
        <p:spPr>
          <a:xfrm>
            <a:off x="5486400" y="2285999"/>
            <a:ext cx="5029200" cy="45719"/>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5334000" y="2776478"/>
            <a:ext cx="5410200" cy="3046988"/>
          </a:xfrm>
          <a:prstGeom prst="rect">
            <a:avLst/>
          </a:prstGeom>
          <a:noFill/>
        </p:spPr>
        <p:txBody>
          <a:bodyPr vert="horz" wrap="square" rtlCol="0">
            <a:spAutoFit/>
          </a:bodyPr>
          <a:lstStyle/>
          <a:p>
            <a:r>
              <a:rPr lang="en-US" sz="1200" dirty="0" smtClean="0"/>
              <a:t>A pipeline strainer mechanically removes solids from flowing liquids or gases using perforated sheets or wire mesh straining elements. The particle removal range spans 1/2" down to 100 mesh (0.0055"). </a:t>
            </a:r>
          </a:p>
          <a:p>
            <a:endParaRPr lang="en-US" sz="1200" dirty="0" smtClean="0"/>
          </a:p>
          <a:p>
            <a:r>
              <a:rPr lang="en-US" sz="1200" dirty="0" smtClean="0"/>
              <a:t>Dhanjal strainers protect costly downstream equipment such as hydraulic pumps, control valves, flow meters, steam traps, and spray nozzles from pipeline joint compound, pipe scale, and debris. </a:t>
            </a:r>
          </a:p>
          <a:p>
            <a:endParaRPr lang="en-US" sz="1200" dirty="0" smtClean="0"/>
          </a:p>
          <a:p>
            <a:endParaRPr lang="en-US" sz="1200" dirty="0" smtClean="0"/>
          </a:p>
          <a:p>
            <a:pPr marL="228600" indent="-228600">
              <a:buFont typeface="Wingdings" pitchFamily="2" charset="2"/>
              <a:buChar char="Ø"/>
            </a:pPr>
            <a:r>
              <a:rPr lang="en-US" sz="1200" b="1" dirty="0" smtClean="0"/>
              <a:t>Minimal Pressure Drop:</a:t>
            </a:r>
            <a:r>
              <a:rPr lang="en-US" sz="1200" dirty="0" smtClean="0"/>
              <a:t> Streamlined fluid dynamics reduce hydraulic friction and pumping power consumption. </a:t>
            </a:r>
          </a:p>
          <a:p>
            <a:pPr marL="228600" indent="-228600">
              <a:buFont typeface="Wingdings" pitchFamily="2" charset="2"/>
              <a:buChar char="Ø"/>
            </a:pPr>
            <a:r>
              <a:rPr lang="en-US" sz="1200" b="1" dirty="0" smtClean="0"/>
              <a:t>Stainless Steel Mesh:</a:t>
            </a:r>
            <a:r>
              <a:rPr lang="en-US" sz="1200" dirty="0" smtClean="0"/>
              <a:t> Corrosion-resistant SS304 / SS316 wire screens capable of handling high chemical and thermal loads. </a:t>
            </a:r>
          </a:p>
          <a:p>
            <a:pPr marL="228600" indent="-228600">
              <a:buFont typeface="Wingdings" pitchFamily="2" charset="2"/>
              <a:buChar char="Ø"/>
            </a:pPr>
            <a:r>
              <a:rPr lang="en-US" sz="1200" b="1" dirty="0" smtClean="0"/>
              <a:t>Quick Cleanout Port:</a:t>
            </a:r>
            <a:r>
              <a:rPr lang="en-US" sz="1200" dirty="0" smtClean="0"/>
              <a:t> Integral blow-off ports allow fast system purging without disassembling the pipeline body. </a:t>
            </a:r>
          </a:p>
          <a:p>
            <a:endParaRPr lang="en-US" sz="1200" dirty="0"/>
          </a:p>
        </p:txBody>
      </p:sp>
      <p:pic>
        <p:nvPicPr>
          <p:cNvPr id="16" name="Picture 15" descr="stainer.jpg"/>
          <p:cNvPicPr>
            <a:picLocks noChangeAspect="1"/>
          </p:cNvPicPr>
          <p:nvPr/>
        </p:nvPicPr>
        <p:blipFill>
          <a:blip r:embed="rId3"/>
          <a:stretch>
            <a:fillRect/>
          </a:stretch>
        </p:blipFill>
        <p:spPr>
          <a:xfrm>
            <a:off x="533400" y="1981200"/>
            <a:ext cx="4495800" cy="3886200"/>
          </a:xfrm>
          <a:prstGeom prst="rect">
            <a:avLst/>
          </a:prstGeom>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3467100" cy="477054"/>
          </a:xfrm>
          <a:prstGeom prst="rect">
            <a:avLst/>
          </a:prstGeom>
          <a:noFill/>
        </p:spPr>
        <p:txBody>
          <a:bodyPr vert="horz" wrap="square" lIns="0" tIns="0" rtlCol="0">
            <a:spAutoFit/>
          </a:bodyPr>
          <a:lstStyle/>
          <a:p>
            <a:r>
              <a:rPr lang="en-US" sz="2800" b="1" dirty="0" smtClean="0">
                <a:solidFill>
                  <a:schemeClr val="bg1"/>
                </a:solidFill>
              </a:rPr>
              <a:t>Products Suite</a:t>
            </a:r>
            <a:endParaRPr lang="en-US" sz="2800" b="1" dirty="0">
              <a:solidFill>
                <a:schemeClr val="bg1"/>
              </a:solidFil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10" name="Rounded Rectangle 9"/>
          <p:cNvSpPr/>
          <p:nvPr/>
        </p:nvSpPr>
        <p:spPr>
          <a:xfrm>
            <a:off x="304800" y="1143000"/>
            <a:ext cx="112014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14400" y="1143000"/>
            <a:ext cx="9753600" cy="4572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42" name="Rounded Rectangle 41"/>
          <p:cNvSpPr/>
          <p:nvPr/>
        </p:nvSpPr>
        <p:spPr>
          <a:xfrm>
            <a:off x="5181600" y="1828800"/>
            <a:ext cx="5791200" cy="4267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rgbClr val="002060"/>
              </a:solidFill>
            </a:endParaRPr>
          </a:p>
        </p:txBody>
      </p:sp>
      <p:sp>
        <p:nvSpPr>
          <p:cNvPr id="43" name="TextBox 42"/>
          <p:cNvSpPr txBox="1"/>
          <p:nvPr/>
        </p:nvSpPr>
        <p:spPr>
          <a:xfrm>
            <a:off x="5334000" y="1905000"/>
            <a:ext cx="5638800" cy="369332"/>
          </a:xfrm>
          <a:prstGeom prst="rect">
            <a:avLst/>
          </a:prstGeom>
          <a:noFill/>
        </p:spPr>
        <p:txBody>
          <a:bodyPr vert="horz" wrap="square" rtlCol="0">
            <a:spAutoFit/>
          </a:bodyPr>
          <a:lstStyle/>
          <a:p>
            <a:r>
              <a:rPr lang="en-US" b="1" dirty="0" smtClean="0"/>
              <a:t>Continuous Partial-Flow Colloidal Soot Removal</a:t>
            </a:r>
            <a:endParaRPr lang="en-US" b="1" dirty="0"/>
          </a:p>
        </p:txBody>
      </p:sp>
      <p:sp>
        <p:nvSpPr>
          <p:cNvPr id="44" name="TextBox 43"/>
          <p:cNvSpPr txBox="1"/>
          <p:nvPr/>
        </p:nvSpPr>
        <p:spPr>
          <a:xfrm>
            <a:off x="3352800" y="1076980"/>
            <a:ext cx="5181600" cy="523220"/>
          </a:xfrm>
          <a:prstGeom prst="rect">
            <a:avLst/>
          </a:prstGeom>
          <a:noFill/>
        </p:spPr>
        <p:txBody>
          <a:bodyPr vert="horz" wrap="square" rtlCol="0">
            <a:spAutoFit/>
          </a:bodyPr>
          <a:lstStyle/>
          <a:p>
            <a:r>
              <a:rPr lang="en-US" sz="2800" b="1" dirty="0" smtClean="0">
                <a:solidFill>
                  <a:schemeClr val="bg1"/>
                </a:solidFill>
              </a:rPr>
              <a:t>Bypass Filter &amp; Valve Assemblies</a:t>
            </a:r>
            <a:endParaRPr lang="en-US" sz="2800" b="1" dirty="0">
              <a:solidFill>
                <a:schemeClr val="bg1"/>
              </a:solidFill>
            </a:endParaRPr>
          </a:p>
        </p:txBody>
      </p:sp>
      <p:sp>
        <p:nvSpPr>
          <p:cNvPr id="45" name="Rectangle 44"/>
          <p:cNvSpPr/>
          <p:nvPr/>
        </p:nvSpPr>
        <p:spPr>
          <a:xfrm>
            <a:off x="5410200" y="2285999"/>
            <a:ext cx="5029200" cy="45719"/>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5334000" y="2590800"/>
            <a:ext cx="5410200" cy="3231654"/>
          </a:xfrm>
          <a:prstGeom prst="rect">
            <a:avLst/>
          </a:prstGeom>
          <a:noFill/>
        </p:spPr>
        <p:txBody>
          <a:bodyPr vert="horz" wrap="square" rtlCol="0">
            <a:spAutoFit/>
          </a:bodyPr>
          <a:lstStyle/>
          <a:p>
            <a:r>
              <a:rPr lang="en-US" sz="1200" dirty="0" smtClean="0"/>
              <a:t>Bypass filters clean oil by diverting approximately 10% of total pump volume through high-density sub-micron depth media. This secondary polishing loop traps microscopic carbon particles down to 1 micron before returning purified oil directly to the engine sump. </a:t>
            </a:r>
          </a:p>
          <a:p>
            <a:endParaRPr lang="en-US" sz="1200" dirty="0" smtClean="0"/>
          </a:p>
          <a:p>
            <a:r>
              <a:rPr lang="en-US" sz="1200" dirty="0" smtClean="0"/>
              <a:t>Additionally, our stainless steel bypass valve manifolds (compatible with Fleck 2510, 5600, 9000 control heads with 3/4" NPT threading) provide smooth mechanical isolation for industrial fluid circuits. </a:t>
            </a:r>
          </a:p>
          <a:p>
            <a:endParaRPr lang="en-US" sz="1200" dirty="0" smtClean="0"/>
          </a:p>
          <a:p>
            <a:endParaRPr lang="en-US" sz="1200" dirty="0" smtClean="0"/>
          </a:p>
          <a:p>
            <a:pPr marL="228600" indent="-228600">
              <a:buFont typeface="Wingdings" pitchFamily="2" charset="2"/>
              <a:buChar char="Ø"/>
            </a:pPr>
            <a:r>
              <a:rPr lang="en-US" sz="1200" b="1" dirty="0" smtClean="0"/>
              <a:t>1 Micron Particle Trap:</a:t>
            </a:r>
            <a:r>
              <a:rPr lang="en-US" sz="1200" dirty="0" smtClean="0"/>
              <a:t> High-density multilayer cellulose removes colloidal carbon, varnish, and combustion soot. </a:t>
            </a:r>
          </a:p>
          <a:p>
            <a:pPr marL="228600" indent="-228600">
              <a:buFont typeface="Wingdings" pitchFamily="2" charset="2"/>
              <a:buChar char="Ø"/>
            </a:pPr>
            <a:r>
              <a:rPr lang="en-US" sz="1200" b="1" dirty="0" smtClean="0"/>
              <a:t>Fleck Valve Compatibility:</a:t>
            </a:r>
            <a:r>
              <a:rPr lang="en-US" sz="1200" dirty="0" smtClean="0"/>
              <a:t> Heavy duty stainless steel bypass manifold with 3/4" NPT connections for direct control mounting. </a:t>
            </a:r>
          </a:p>
          <a:p>
            <a:pPr marL="228600" indent="-228600">
              <a:buFont typeface="Wingdings" pitchFamily="2" charset="2"/>
              <a:buChar char="Ø"/>
            </a:pPr>
            <a:r>
              <a:rPr lang="en-US" sz="1200" b="1" dirty="0" smtClean="0"/>
              <a:t>3x Extended Drain Intervals:</a:t>
            </a:r>
            <a:r>
              <a:rPr lang="en-US" sz="1200" dirty="0" smtClean="0"/>
              <a:t> Prevents viscosity shear and sludge build-up, significantly extending lubrication service life.</a:t>
            </a:r>
          </a:p>
          <a:p>
            <a:endParaRPr lang="en-US" sz="1200" dirty="0"/>
          </a:p>
        </p:txBody>
      </p:sp>
      <p:pic>
        <p:nvPicPr>
          <p:cNvPr id="17" name="Picture 16" descr="bypass.jpg"/>
          <p:cNvPicPr>
            <a:picLocks noChangeAspect="1"/>
          </p:cNvPicPr>
          <p:nvPr/>
        </p:nvPicPr>
        <p:blipFill>
          <a:blip r:embed="rId3"/>
          <a:stretch>
            <a:fillRect/>
          </a:stretch>
        </p:blipFill>
        <p:spPr>
          <a:xfrm>
            <a:off x="457200" y="1981200"/>
            <a:ext cx="4419600" cy="3886200"/>
          </a:xfrm>
          <a:prstGeom prst="rect">
            <a:avLst/>
          </a:prstGeom>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3467100" cy="477054"/>
          </a:xfrm>
          <a:prstGeom prst="rect">
            <a:avLst/>
          </a:prstGeom>
          <a:noFill/>
        </p:spPr>
        <p:txBody>
          <a:bodyPr vert="horz" wrap="square" lIns="0" tIns="0" rtlCol="0">
            <a:spAutoFit/>
          </a:bodyPr>
          <a:lstStyle/>
          <a:p>
            <a:r>
              <a:rPr lang="en-US" sz="2800" b="1" dirty="0" smtClean="0">
                <a:solidFill>
                  <a:schemeClr val="bg1"/>
                </a:solidFill>
              </a:rPr>
              <a:t>Products Suite</a:t>
            </a:r>
            <a:endParaRPr lang="en-US" sz="2800" b="1" dirty="0">
              <a:solidFill>
                <a:schemeClr val="bg1"/>
              </a:solidFil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10" name="Rounded Rectangle 9"/>
          <p:cNvSpPr/>
          <p:nvPr/>
        </p:nvSpPr>
        <p:spPr>
          <a:xfrm>
            <a:off x="304800" y="1143000"/>
            <a:ext cx="112014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14400" y="1143000"/>
            <a:ext cx="9753600" cy="4572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42" name="Rounded Rectangle 41"/>
          <p:cNvSpPr/>
          <p:nvPr/>
        </p:nvSpPr>
        <p:spPr>
          <a:xfrm>
            <a:off x="5181600" y="1828800"/>
            <a:ext cx="5791200" cy="4267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rgbClr val="002060"/>
              </a:solidFill>
            </a:endParaRPr>
          </a:p>
        </p:txBody>
      </p:sp>
      <p:sp>
        <p:nvSpPr>
          <p:cNvPr id="43" name="TextBox 42"/>
          <p:cNvSpPr txBox="1"/>
          <p:nvPr/>
        </p:nvSpPr>
        <p:spPr>
          <a:xfrm>
            <a:off x="5334000" y="1905000"/>
            <a:ext cx="5638800" cy="369332"/>
          </a:xfrm>
          <a:prstGeom prst="rect">
            <a:avLst/>
          </a:prstGeom>
          <a:noFill/>
        </p:spPr>
        <p:txBody>
          <a:bodyPr vert="horz" wrap="square" rtlCol="0">
            <a:spAutoFit/>
          </a:bodyPr>
          <a:lstStyle/>
          <a:p>
            <a:r>
              <a:rPr lang="en-US" b="1" dirty="0" smtClean="0"/>
              <a:t>Superior Dust Retention with Minimal Restriction</a:t>
            </a:r>
            <a:endParaRPr lang="en-US" b="1" dirty="0"/>
          </a:p>
        </p:txBody>
      </p:sp>
      <p:sp>
        <p:nvSpPr>
          <p:cNvPr id="44" name="TextBox 43"/>
          <p:cNvSpPr txBox="1"/>
          <p:nvPr/>
        </p:nvSpPr>
        <p:spPr>
          <a:xfrm>
            <a:off x="3352800" y="1076980"/>
            <a:ext cx="5181600" cy="523220"/>
          </a:xfrm>
          <a:prstGeom prst="rect">
            <a:avLst/>
          </a:prstGeom>
          <a:noFill/>
        </p:spPr>
        <p:txBody>
          <a:bodyPr vert="horz" wrap="square" rtlCol="0">
            <a:spAutoFit/>
          </a:bodyPr>
          <a:lstStyle/>
          <a:p>
            <a:r>
              <a:rPr lang="en-US" sz="2800" b="1" dirty="0" smtClean="0">
                <a:solidFill>
                  <a:schemeClr val="bg1"/>
                </a:solidFill>
              </a:rPr>
              <a:t>Automatic Air Filters</a:t>
            </a:r>
            <a:endParaRPr lang="en-US" sz="2800" b="1" dirty="0">
              <a:solidFill>
                <a:schemeClr val="bg1"/>
              </a:solidFill>
            </a:endParaRPr>
          </a:p>
        </p:txBody>
      </p:sp>
      <p:sp>
        <p:nvSpPr>
          <p:cNvPr id="45" name="Rectangle 44"/>
          <p:cNvSpPr/>
          <p:nvPr/>
        </p:nvSpPr>
        <p:spPr>
          <a:xfrm>
            <a:off x="5410200" y="2285999"/>
            <a:ext cx="5029200" cy="45719"/>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p:cNvSpPr txBox="1"/>
          <p:nvPr/>
        </p:nvSpPr>
        <p:spPr>
          <a:xfrm>
            <a:off x="5334000" y="2590800"/>
            <a:ext cx="5410200" cy="3231654"/>
          </a:xfrm>
          <a:prstGeom prst="rect">
            <a:avLst/>
          </a:prstGeom>
          <a:noFill/>
        </p:spPr>
        <p:txBody>
          <a:bodyPr vert="horz" wrap="square" rtlCol="0">
            <a:spAutoFit/>
          </a:bodyPr>
          <a:lstStyle/>
          <a:p>
            <a:r>
              <a:rPr lang="en-US" sz="1200" dirty="0" smtClean="0"/>
              <a:t>We manufacture an advanced range of Air Filters for engine intake and cabin ventilation. Built to stringent OEM and international quality benchmarks, our engine air filters prevent abrasive road dust, silica, and soot from scouring cylinders and piston rings. </a:t>
            </a:r>
          </a:p>
          <a:p>
            <a:endParaRPr lang="en-US" sz="1200" dirty="0" smtClean="0"/>
          </a:p>
          <a:p>
            <a:r>
              <a:rPr lang="en-US" sz="1200" dirty="0" smtClean="0"/>
              <a:t>Additionally, our cabin filtration elements feature activated carbon media that adsorbs noxious exhaust fumes, pollen, and PM2.5 particulates, maintaining pristine cabin air quality. </a:t>
            </a:r>
          </a:p>
          <a:p>
            <a:endParaRPr lang="en-US" sz="1200" dirty="0" smtClean="0"/>
          </a:p>
          <a:p>
            <a:endParaRPr lang="en-US" sz="1200" dirty="0" smtClean="0"/>
          </a:p>
          <a:p>
            <a:pPr marL="228600" indent="-228600">
              <a:buFont typeface="Wingdings" pitchFamily="2" charset="2"/>
              <a:buChar char="Ø"/>
            </a:pPr>
            <a:r>
              <a:rPr lang="en-US" sz="1200" b="1" dirty="0" smtClean="0"/>
              <a:t>Engine Wear Shield:</a:t>
            </a:r>
            <a:r>
              <a:rPr lang="en-US" sz="1200" dirty="0" smtClean="0"/>
              <a:t> Impregnated multi-density pleated media capturing 99.9% of harmful particulate matter above 10 microns. </a:t>
            </a:r>
          </a:p>
          <a:p>
            <a:pPr marL="228600" indent="-228600">
              <a:buFont typeface="Wingdings" pitchFamily="2" charset="2"/>
              <a:buChar char="Ø"/>
            </a:pPr>
            <a:r>
              <a:rPr lang="en-US" sz="1200" b="1" dirty="0" smtClean="0"/>
              <a:t>Polyurethane Radial Seal:</a:t>
            </a:r>
            <a:r>
              <a:rPr lang="en-US" sz="1200" dirty="0" smtClean="0"/>
              <a:t> Soft polyurethane molded end caps providing a 100% airtight compression seal under vibration. </a:t>
            </a:r>
          </a:p>
          <a:p>
            <a:pPr marL="228600" indent="-228600">
              <a:buFont typeface="Wingdings" pitchFamily="2" charset="2"/>
              <a:buChar char="Ø"/>
            </a:pPr>
            <a:r>
              <a:rPr lang="en-US" sz="1200" b="1" dirty="0" smtClean="0"/>
              <a:t>Cabin Activated Carbon:</a:t>
            </a:r>
            <a:r>
              <a:rPr lang="en-US" sz="1200" dirty="0" smtClean="0"/>
              <a:t> Electrostatic and activated carbon layers blocking allergens, odor, and fine airborne aerosols.</a:t>
            </a:r>
          </a:p>
          <a:p>
            <a:endParaRPr lang="en-US" sz="1200" dirty="0"/>
          </a:p>
        </p:txBody>
      </p:sp>
      <p:pic>
        <p:nvPicPr>
          <p:cNvPr id="16" name="Picture 15" descr="air-filter.jpg"/>
          <p:cNvPicPr>
            <a:picLocks noChangeAspect="1"/>
          </p:cNvPicPr>
          <p:nvPr/>
        </p:nvPicPr>
        <p:blipFill>
          <a:blip r:embed="rId3"/>
          <a:stretch>
            <a:fillRect/>
          </a:stretch>
        </p:blipFill>
        <p:spPr>
          <a:xfrm>
            <a:off x="457201" y="1905000"/>
            <a:ext cx="4267200" cy="3810000"/>
          </a:xfrm>
          <a:prstGeom prst="rect">
            <a:avLst/>
          </a:prstGeom>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1148199" cy="323165"/>
          </a:xfrm>
          <a:prstGeom prst="rect">
            <a:avLst/>
          </a:prstGeom>
          <a:noFill/>
        </p:spPr>
        <p:txBody>
          <a:bodyPr vert="horz" wrap="none" lIns="0" tIns="0" rtlCol="0">
            <a:spAutoFit/>
          </a:bodyPr>
          <a:lstStyle/>
          <a:p>
            <a:r>
              <a:rPr lang="en-US" b="1" dirty="0" smtClean="0">
                <a:solidFill>
                  <a:srgbClr val="E63946"/>
                </a:solidFill>
              </a:rPr>
              <a:t>Our Clients</a:t>
            </a:r>
            <a:endParaRPr lang="en-US" b="1" dirty="0">
              <a:solidFill>
                <a:srgbClr val="E63946"/>
              </a:solidFill>
            </a:endParaRPr>
          </a:p>
        </p:txBody>
      </p:sp>
      <p:sp>
        <p:nvSpPr>
          <p:cNvPr id="5" name="TextBox 4"/>
          <p:cNvSpPr txBox="1"/>
          <p:nvPr/>
        </p:nvSpPr>
        <p:spPr>
          <a:xfrm>
            <a:off x="2819400" y="381000"/>
            <a:ext cx="4022961" cy="477054"/>
          </a:xfrm>
          <a:prstGeom prst="rect">
            <a:avLst/>
          </a:prstGeom>
          <a:noFill/>
        </p:spPr>
        <p:txBody>
          <a:bodyPr vert="horz" wrap="none" lIns="0" tIns="0" rtlCol="0">
            <a:spAutoFit/>
          </a:bodyPr>
          <a:lstStyle/>
          <a:p>
            <a:r>
              <a:rPr lang="en-US" sz="2800" b="1" spc="-180" dirty="0" smtClean="0">
                <a:solidFill>
                  <a:schemeClr val="bg1"/>
                </a:solidFill>
                <a:uFill>
                  <a:solidFill>
                    <a:srgbClr val="001F5F"/>
                  </a:solidFill>
                </a:uFill>
                <a:cs typeface="Trebuchet MS"/>
              </a:rPr>
              <a:t>O.E.M</a:t>
            </a:r>
            <a:r>
              <a:rPr lang="en-US" sz="2800" b="1" spc="-150" dirty="0" smtClean="0">
                <a:solidFill>
                  <a:schemeClr val="bg1"/>
                </a:solidFill>
                <a:uFill>
                  <a:solidFill>
                    <a:srgbClr val="001F5F"/>
                  </a:solidFill>
                </a:uFill>
                <a:cs typeface="Trebuchet MS"/>
              </a:rPr>
              <a:t>  E</a:t>
            </a:r>
            <a:r>
              <a:rPr lang="en-US" sz="2800" b="1" spc="-70" dirty="0" smtClean="0">
                <a:solidFill>
                  <a:schemeClr val="bg1"/>
                </a:solidFill>
                <a:uFill>
                  <a:solidFill>
                    <a:srgbClr val="001F5F"/>
                  </a:solidFill>
                </a:uFill>
                <a:cs typeface="Trebuchet MS"/>
              </a:rPr>
              <a:t>steemed</a:t>
            </a:r>
            <a:r>
              <a:rPr lang="en-US" sz="2800" b="1" spc="-170" dirty="0" smtClean="0">
                <a:solidFill>
                  <a:schemeClr val="bg1"/>
                </a:solidFill>
                <a:uFill>
                  <a:solidFill>
                    <a:srgbClr val="001F5F"/>
                  </a:solidFill>
                </a:uFill>
                <a:cs typeface="Trebuchet MS"/>
              </a:rPr>
              <a:t> </a:t>
            </a:r>
            <a:r>
              <a:rPr lang="en-US" sz="2800" b="1" spc="-10" dirty="0" smtClean="0">
                <a:solidFill>
                  <a:schemeClr val="bg1"/>
                </a:solidFill>
                <a:uFill>
                  <a:solidFill>
                    <a:srgbClr val="001F5F"/>
                  </a:solidFill>
                </a:uFill>
                <a:cs typeface="Trebuchet MS"/>
              </a:rPr>
              <a:t>Customers</a:t>
            </a:r>
            <a:endParaRPr lang="en-US" sz="2800" b="1" dirty="0">
              <a:solidFill>
                <a:schemeClr val="bg1"/>
              </a:solidFil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3" name="Rounded Rectangle 12"/>
          <p:cNvSpPr/>
          <p:nvPr/>
        </p:nvSpPr>
        <p:spPr>
          <a:xfrm>
            <a:off x="228600" y="14702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3276600" y="14448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a:off x="6248400" y="14448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9220200" y="14448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228600" y="39848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a:off x="3276600" y="39594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6248400" y="39594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a:off x="9220200" y="39594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318" name="Picture 6" descr="TAFE Download Centre | Brand Logos, Images &amp; Media"/>
          <p:cNvPicPr>
            <a:picLocks noChangeAspect="1" noChangeArrowheads="1"/>
          </p:cNvPicPr>
          <p:nvPr/>
        </p:nvPicPr>
        <p:blipFill>
          <a:blip r:embed="rId3"/>
          <a:srcRect/>
          <a:stretch>
            <a:fillRect/>
          </a:stretch>
        </p:blipFill>
        <p:spPr bwMode="auto">
          <a:xfrm>
            <a:off x="457200" y="1521012"/>
            <a:ext cx="2167467" cy="1828800"/>
          </a:xfrm>
          <a:prstGeom prst="rect">
            <a:avLst/>
          </a:prstGeom>
          <a:noFill/>
        </p:spPr>
      </p:pic>
      <p:pic>
        <p:nvPicPr>
          <p:cNvPr id="13320" name="Picture 8" descr="Sonalika International Logo PNG Vector (CDR) Free Download"/>
          <p:cNvPicPr>
            <a:picLocks noChangeAspect="1" noChangeArrowheads="1"/>
          </p:cNvPicPr>
          <p:nvPr/>
        </p:nvPicPr>
        <p:blipFill>
          <a:blip r:embed="rId4"/>
          <a:srcRect/>
          <a:stretch>
            <a:fillRect/>
          </a:stretch>
        </p:blipFill>
        <p:spPr bwMode="auto">
          <a:xfrm>
            <a:off x="3352800" y="1597212"/>
            <a:ext cx="2396613" cy="1600200"/>
          </a:xfrm>
          <a:prstGeom prst="rect">
            <a:avLst/>
          </a:prstGeom>
          <a:noFill/>
        </p:spPr>
      </p:pic>
      <p:pic>
        <p:nvPicPr>
          <p:cNvPr id="13322" name="Picture 10" descr="Logo Image"/>
          <p:cNvPicPr>
            <a:picLocks noChangeAspect="1" noChangeArrowheads="1"/>
          </p:cNvPicPr>
          <p:nvPr/>
        </p:nvPicPr>
        <p:blipFill>
          <a:blip r:embed="rId5"/>
          <a:srcRect/>
          <a:stretch>
            <a:fillRect/>
          </a:stretch>
        </p:blipFill>
        <p:spPr bwMode="auto">
          <a:xfrm>
            <a:off x="6400800" y="1978212"/>
            <a:ext cx="2286000" cy="914400"/>
          </a:xfrm>
          <a:prstGeom prst="rect">
            <a:avLst/>
          </a:prstGeom>
          <a:noFill/>
        </p:spPr>
      </p:pic>
      <p:pic>
        <p:nvPicPr>
          <p:cNvPr id="13324" name="Picture 12" descr="SML Isuzu Logo PNG,  Vector (AI, EPS, CDR, PDF, SVG) - iconLogoVector"/>
          <p:cNvPicPr>
            <a:picLocks noChangeAspect="1" noChangeArrowheads="1"/>
          </p:cNvPicPr>
          <p:nvPr/>
        </p:nvPicPr>
        <p:blipFill>
          <a:blip r:embed="rId6"/>
          <a:srcRect/>
          <a:stretch>
            <a:fillRect/>
          </a:stretch>
        </p:blipFill>
        <p:spPr bwMode="auto">
          <a:xfrm>
            <a:off x="9448800" y="1597212"/>
            <a:ext cx="2209800" cy="1676400"/>
          </a:xfrm>
          <a:prstGeom prst="rect">
            <a:avLst/>
          </a:prstGeom>
          <a:noFill/>
        </p:spPr>
      </p:pic>
      <p:pic>
        <p:nvPicPr>
          <p:cNvPr id="13326" name="Picture 14" descr="CNH Industrial | OEM Off-Highway"/>
          <p:cNvPicPr>
            <a:picLocks noChangeAspect="1" noChangeArrowheads="1"/>
          </p:cNvPicPr>
          <p:nvPr/>
        </p:nvPicPr>
        <p:blipFill>
          <a:blip r:embed="rId7" cstate="print"/>
          <a:srcRect/>
          <a:stretch>
            <a:fillRect/>
          </a:stretch>
        </p:blipFill>
        <p:spPr bwMode="auto">
          <a:xfrm>
            <a:off x="381000" y="4114800"/>
            <a:ext cx="2286000" cy="1676400"/>
          </a:xfrm>
          <a:prstGeom prst="rect">
            <a:avLst/>
          </a:prstGeom>
          <a:noFill/>
        </p:spPr>
      </p:pic>
      <p:pic>
        <p:nvPicPr>
          <p:cNvPr id="13328" name="Picture 16" descr="Escorts Kubota tractor sales up 19.8 pc at 18,110 units in Oct - The Economic Times"/>
          <p:cNvPicPr>
            <a:picLocks noChangeAspect="1" noChangeArrowheads="1"/>
          </p:cNvPicPr>
          <p:nvPr/>
        </p:nvPicPr>
        <p:blipFill>
          <a:blip r:embed="rId8" cstate="print"/>
          <a:srcRect/>
          <a:stretch>
            <a:fillRect/>
          </a:stretch>
        </p:blipFill>
        <p:spPr bwMode="auto">
          <a:xfrm>
            <a:off x="3429000" y="4038600"/>
            <a:ext cx="2286000" cy="1828800"/>
          </a:xfrm>
          <a:prstGeom prst="rect">
            <a:avLst/>
          </a:prstGeom>
          <a:noFill/>
        </p:spPr>
      </p:pic>
      <p:pic>
        <p:nvPicPr>
          <p:cNvPr id="13330" name="Picture 18" descr="AGCO logo, Vector Logo of AGCO brand free download (eps, ai, png, cdr) formats"/>
          <p:cNvPicPr>
            <a:picLocks noChangeAspect="1" noChangeArrowheads="1"/>
          </p:cNvPicPr>
          <p:nvPr/>
        </p:nvPicPr>
        <p:blipFill>
          <a:blip r:embed="rId9" cstate="print"/>
          <a:srcRect/>
          <a:stretch>
            <a:fillRect/>
          </a:stretch>
        </p:blipFill>
        <p:spPr bwMode="auto">
          <a:xfrm>
            <a:off x="6400800" y="4114800"/>
            <a:ext cx="2282825" cy="1520825"/>
          </a:xfrm>
          <a:prstGeom prst="rect">
            <a:avLst/>
          </a:prstGeom>
          <a:noFill/>
        </p:spPr>
      </p:pic>
      <p:pic>
        <p:nvPicPr>
          <p:cNvPr id="13334" name="Picture 22" descr="Eicher Tractors, Ranchi, Jharkhand"/>
          <p:cNvPicPr>
            <a:picLocks noChangeAspect="1" noChangeArrowheads="1"/>
          </p:cNvPicPr>
          <p:nvPr/>
        </p:nvPicPr>
        <p:blipFill>
          <a:blip r:embed="rId10"/>
          <a:srcRect/>
          <a:stretch>
            <a:fillRect/>
          </a:stretch>
        </p:blipFill>
        <p:spPr bwMode="auto">
          <a:xfrm>
            <a:off x="9448800" y="4191000"/>
            <a:ext cx="2062768" cy="1447800"/>
          </a:xfrm>
          <a:prstGeom prst="rect">
            <a:avLst/>
          </a:prstGeom>
          <a:noFill/>
        </p:spPr>
      </p:pic>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2056589" cy="323165"/>
          </a:xfrm>
          <a:prstGeom prst="rect">
            <a:avLst/>
          </a:prstGeom>
          <a:noFill/>
        </p:spPr>
        <p:txBody>
          <a:bodyPr vert="horz" wrap="none" lIns="0" tIns="0" rtlCol="0">
            <a:spAutoFit/>
          </a:bodyPr>
          <a:lstStyle/>
          <a:p>
            <a:r>
              <a:rPr lang="en-US" b="1" dirty="0" smtClean="0">
                <a:solidFill>
                  <a:srgbClr val="E63946"/>
                </a:solidFill>
              </a:rPr>
              <a:t>Manufacturing Plant</a:t>
            </a:r>
            <a:endParaRPr lang="en-US" b="1" dirty="0">
              <a:solidFill>
                <a:srgbClr val="E63946"/>
              </a:solidFill>
            </a:endParaRPr>
          </a:p>
        </p:txBody>
      </p:sp>
      <p:sp>
        <p:nvSpPr>
          <p:cNvPr id="5" name="TextBox 4"/>
          <p:cNvSpPr txBox="1"/>
          <p:nvPr/>
        </p:nvSpPr>
        <p:spPr>
          <a:xfrm>
            <a:off x="4343400" y="361146"/>
            <a:ext cx="3131948" cy="477054"/>
          </a:xfrm>
          <a:prstGeom prst="rect">
            <a:avLst/>
          </a:prstGeom>
          <a:noFill/>
        </p:spPr>
        <p:txBody>
          <a:bodyPr vert="horz" wrap="none" lIns="0" tIns="0" rtlCol="0">
            <a:spAutoFit/>
          </a:bodyPr>
          <a:lstStyle/>
          <a:p>
            <a:pPr marL="12700">
              <a:lnSpc>
                <a:spcPct val="100000"/>
              </a:lnSpc>
              <a:spcBef>
                <a:spcPts val="100"/>
              </a:spcBef>
            </a:pPr>
            <a:r>
              <a:rPr lang="en-US" sz="2800" b="1" dirty="0" smtClean="0">
                <a:solidFill>
                  <a:schemeClr val="bg1"/>
                </a:solidFill>
                <a:cs typeface="Arial"/>
              </a:rPr>
              <a:t>Our Office</a:t>
            </a:r>
            <a:r>
              <a:rPr lang="en-US" sz="2800" b="1" spc="-40" dirty="0" smtClean="0">
                <a:solidFill>
                  <a:schemeClr val="bg1"/>
                </a:solidFill>
                <a:cs typeface="Arial"/>
              </a:rPr>
              <a:t> </a:t>
            </a:r>
            <a:r>
              <a:rPr lang="en-US" sz="2800" b="1" spc="-10" dirty="0" smtClean="0">
                <a:solidFill>
                  <a:schemeClr val="bg1"/>
                </a:solidFill>
                <a:cs typeface="Arial"/>
              </a:rPr>
              <a:t>Overview</a:t>
            </a:r>
            <a:endParaRPr lang="en-US" sz="2800" dirty="0">
              <a:solidFill>
                <a:schemeClr val="bg1"/>
              </a:solidFill>
              <a:cs typeface="Aria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3" name="Rounded Rectangle 12"/>
          <p:cNvSpPr/>
          <p:nvPr/>
        </p:nvSpPr>
        <p:spPr>
          <a:xfrm>
            <a:off x="228600" y="14702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3276600" y="14448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a:off x="6248400" y="14448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9220200" y="14448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228600" y="39848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a:off x="3276600" y="39594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6248400" y="39594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a:off x="9220200" y="39594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object 7"/>
          <p:cNvGrpSpPr/>
          <p:nvPr/>
        </p:nvGrpSpPr>
        <p:grpSpPr>
          <a:xfrm>
            <a:off x="381000" y="1669922"/>
            <a:ext cx="2286000" cy="1656714"/>
            <a:chOff x="668997" y="827658"/>
            <a:chExt cx="1849755" cy="1656714"/>
          </a:xfrm>
        </p:grpSpPr>
        <p:pic>
          <p:nvPicPr>
            <p:cNvPr id="40" name="object 8"/>
            <p:cNvPicPr/>
            <p:nvPr/>
          </p:nvPicPr>
          <p:blipFill>
            <a:blip r:embed="rId3" cstate="print"/>
            <a:stretch>
              <a:fillRect/>
            </a:stretch>
          </p:blipFill>
          <p:spPr>
            <a:xfrm>
              <a:off x="676935" y="835532"/>
              <a:ext cx="1833372" cy="1640586"/>
            </a:xfrm>
            <a:prstGeom prst="rect">
              <a:avLst/>
            </a:prstGeom>
          </p:spPr>
        </p:pic>
        <p:sp>
          <p:nvSpPr>
            <p:cNvPr id="41" name="object 9"/>
            <p:cNvSpPr/>
            <p:nvPr/>
          </p:nvSpPr>
          <p:spPr>
            <a:xfrm>
              <a:off x="668997" y="827658"/>
              <a:ext cx="1849755" cy="1656714"/>
            </a:xfrm>
            <a:custGeom>
              <a:avLst/>
              <a:gdLst/>
              <a:ahLst/>
              <a:cxnLst/>
              <a:rect l="l" t="t" r="r" b="b"/>
              <a:pathLst>
                <a:path w="1849755" h="1656714">
                  <a:moveTo>
                    <a:pt x="0" y="1656461"/>
                  </a:moveTo>
                  <a:lnTo>
                    <a:pt x="1849247" y="1656461"/>
                  </a:lnTo>
                  <a:lnTo>
                    <a:pt x="1849247" y="0"/>
                  </a:lnTo>
                  <a:lnTo>
                    <a:pt x="0" y="0"/>
                  </a:lnTo>
                  <a:lnTo>
                    <a:pt x="0" y="1656461"/>
                  </a:lnTo>
                  <a:close/>
                </a:path>
              </a:pathLst>
            </a:custGeom>
            <a:ln w="15875">
              <a:solidFill>
                <a:srgbClr val="000000"/>
              </a:solidFill>
            </a:ln>
          </p:spPr>
          <p:txBody>
            <a:bodyPr wrap="square" lIns="0" tIns="0" rIns="0" bIns="0" rtlCol="0"/>
            <a:lstStyle>
              <a:defPPr>
                <a:defRPr kern="0"/>
              </a:defPPr>
            </a:lstStyle>
            <a:p>
              <a:endParaRPr/>
            </a:p>
          </p:txBody>
        </p:sp>
      </p:grpSp>
      <p:pic>
        <p:nvPicPr>
          <p:cNvPr id="28" name="object 10"/>
          <p:cNvPicPr/>
          <p:nvPr/>
        </p:nvPicPr>
        <p:blipFill>
          <a:blip r:embed="rId4" cstate="print"/>
          <a:stretch>
            <a:fillRect/>
          </a:stretch>
        </p:blipFill>
        <p:spPr>
          <a:xfrm>
            <a:off x="3352800" y="1524000"/>
            <a:ext cx="2438400" cy="1752600"/>
          </a:xfrm>
          <a:prstGeom prst="rect">
            <a:avLst/>
          </a:prstGeom>
        </p:spPr>
      </p:pic>
      <p:pic>
        <p:nvPicPr>
          <p:cNvPr id="29" name="object 13"/>
          <p:cNvPicPr/>
          <p:nvPr/>
        </p:nvPicPr>
        <p:blipFill>
          <a:blip r:embed="rId5" cstate="print"/>
          <a:stretch>
            <a:fillRect/>
          </a:stretch>
        </p:blipFill>
        <p:spPr>
          <a:xfrm>
            <a:off x="6400800" y="1600200"/>
            <a:ext cx="2286000" cy="1640585"/>
          </a:xfrm>
          <a:prstGeom prst="rect">
            <a:avLst/>
          </a:prstGeom>
        </p:spPr>
      </p:pic>
      <p:grpSp>
        <p:nvGrpSpPr>
          <p:cNvPr id="37" name="object 15"/>
          <p:cNvGrpSpPr/>
          <p:nvPr/>
        </p:nvGrpSpPr>
        <p:grpSpPr>
          <a:xfrm>
            <a:off x="9296400" y="1600200"/>
            <a:ext cx="2362200" cy="1663700"/>
            <a:chOff x="6902450" y="822833"/>
            <a:chExt cx="1789430" cy="1663700"/>
          </a:xfrm>
        </p:grpSpPr>
        <p:pic>
          <p:nvPicPr>
            <p:cNvPr id="38" name="object 16"/>
            <p:cNvPicPr/>
            <p:nvPr/>
          </p:nvPicPr>
          <p:blipFill>
            <a:blip r:embed="rId6" cstate="print"/>
            <a:stretch>
              <a:fillRect/>
            </a:stretch>
          </p:blipFill>
          <p:spPr>
            <a:xfrm>
              <a:off x="6910324" y="830707"/>
              <a:ext cx="1773174" cy="1647698"/>
            </a:xfrm>
            <a:prstGeom prst="rect">
              <a:avLst/>
            </a:prstGeom>
          </p:spPr>
        </p:pic>
        <p:sp>
          <p:nvSpPr>
            <p:cNvPr id="39" name="object 17"/>
            <p:cNvSpPr/>
            <p:nvPr/>
          </p:nvSpPr>
          <p:spPr>
            <a:xfrm>
              <a:off x="6902450" y="822833"/>
              <a:ext cx="1789430" cy="1663700"/>
            </a:xfrm>
            <a:custGeom>
              <a:avLst/>
              <a:gdLst/>
              <a:ahLst/>
              <a:cxnLst/>
              <a:rect l="l" t="t" r="r" b="b"/>
              <a:pathLst>
                <a:path w="1789429" h="1663700">
                  <a:moveTo>
                    <a:pt x="0" y="1663573"/>
                  </a:moveTo>
                  <a:lnTo>
                    <a:pt x="1789049" y="1663573"/>
                  </a:lnTo>
                  <a:lnTo>
                    <a:pt x="1789049" y="0"/>
                  </a:lnTo>
                  <a:lnTo>
                    <a:pt x="0" y="0"/>
                  </a:lnTo>
                  <a:lnTo>
                    <a:pt x="0" y="1663573"/>
                  </a:lnTo>
                  <a:close/>
                </a:path>
              </a:pathLst>
            </a:custGeom>
            <a:ln w="15875">
              <a:solidFill>
                <a:srgbClr val="000000"/>
              </a:solidFill>
            </a:ln>
          </p:spPr>
          <p:txBody>
            <a:bodyPr wrap="square" lIns="0" tIns="0" rIns="0" bIns="0" rtlCol="0"/>
            <a:lstStyle>
              <a:defPPr>
                <a:defRPr kern="0"/>
              </a:defPPr>
            </a:lstStyle>
            <a:p>
              <a:endParaRPr/>
            </a:p>
          </p:txBody>
        </p:sp>
      </p:grpSp>
      <p:grpSp>
        <p:nvGrpSpPr>
          <p:cNvPr id="42" name="object 19"/>
          <p:cNvGrpSpPr/>
          <p:nvPr/>
        </p:nvGrpSpPr>
        <p:grpSpPr>
          <a:xfrm>
            <a:off x="457200" y="4114800"/>
            <a:ext cx="2209800" cy="1676400"/>
            <a:chOff x="634072" y="3156102"/>
            <a:chExt cx="1892300" cy="1513205"/>
          </a:xfrm>
        </p:grpSpPr>
        <p:pic>
          <p:nvPicPr>
            <p:cNvPr id="43" name="object 20"/>
            <p:cNvPicPr/>
            <p:nvPr/>
          </p:nvPicPr>
          <p:blipFill>
            <a:blip r:embed="rId7" cstate="print"/>
            <a:stretch>
              <a:fillRect/>
            </a:stretch>
          </p:blipFill>
          <p:spPr>
            <a:xfrm>
              <a:off x="649947" y="3171977"/>
              <a:ext cx="1860295" cy="1480947"/>
            </a:xfrm>
            <a:prstGeom prst="rect">
              <a:avLst/>
            </a:prstGeom>
          </p:spPr>
        </p:pic>
        <p:sp>
          <p:nvSpPr>
            <p:cNvPr id="44" name="object 21"/>
            <p:cNvSpPr/>
            <p:nvPr/>
          </p:nvSpPr>
          <p:spPr>
            <a:xfrm>
              <a:off x="642010" y="3164039"/>
              <a:ext cx="1876425" cy="1497330"/>
            </a:xfrm>
            <a:custGeom>
              <a:avLst/>
              <a:gdLst/>
              <a:ahLst/>
              <a:cxnLst/>
              <a:rect l="l" t="t" r="r" b="b"/>
              <a:pathLst>
                <a:path w="1876425" h="1497329">
                  <a:moveTo>
                    <a:pt x="0" y="1496822"/>
                  </a:moveTo>
                  <a:lnTo>
                    <a:pt x="1876170" y="1496822"/>
                  </a:lnTo>
                  <a:lnTo>
                    <a:pt x="1876170" y="0"/>
                  </a:lnTo>
                  <a:lnTo>
                    <a:pt x="0" y="0"/>
                  </a:lnTo>
                  <a:lnTo>
                    <a:pt x="0" y="1496822"/>
                  </a:lnTo>
                  <a:close/>
                </a:path>
              </a:pathLst>
            </a:custGeom>
            <a:ln w="15875">
              <a:solidFill>
                <a:srgbClr val="000000"/>
              </a:solidFill>
            </a:ln>
          </p:spPr>
          <p:txBody>
            <a:bodyPr wrap="square" lIns="0" tIns="0" rIns="0" bIns="0" rtlCol="0"/>
            <a:lstStyle/>
            <a:p>
              <a:endParaRPr/>
            </a:p>
          </p:txBody>
        </p:sp>
      </p:grpSp>
      <p:grpSp>
        <p:nvGrpSpPr>
          <p:cNvPr id="45" name="object 23"/>
          <p:cNvGrpSpPr/>
          <p:nvPr/>
        </p:nvGrpSpPr>
        <p:grpSpPr>
          <a:xfrm>
            <a:off x="3429000" y="4114800"/>
            <a:ext cx="2362200" cy="1676400"/>
            <a:chOff x="2723070" y="3165373"/>
            <a:chExt cx="1892300" cy="1503680"/>
          </a:xfrm>
        </p:grpSpPr>
        <p:pic>
          <p:nvPicPr>
            <p:cNvPr id="46" name="object 24"/>
            <p:cNvPicPr/>
            <p:nvPr/>
          </p:nvPicPr>
          <p:blipFill>
            <a:blip r:embed="rId8" cstate="print"/>
            <a:stretch>
              <a:fillRect/>
            </a:stretch>
          </p:blipFill>
          <p:spPr>
            <a:xfrm>
              <a:off x="2738881" y="3181248"/>
              <a:ext cx="1860295" cy="1471675"/>
            </a:xfrm>
            <a:prstGeom prst="rect">
              <a:avLst/>
            </a:prstGeom>
          </p:spPr>
        </p:pic>
        <p:sp>
          <p:nvSpPr>
            <p:cNvPr id="47" name="object 25"/>
            <p:cNvSpPr/>
            <p:nvPr/>
          </p:nvSpPr>
          <p:spPr>
            <a:xfrm>
              <a:off x="2731007" y="3173310"/>
              <a:ext cx="1876425" cy="1487805"/>
            </a:xfrm>
            <a:custGeom>
              <a:avLst/>
              <a:gdLst/>
              <a:ahLst/>
              <a:cxnLst/>
              <a:rect l="l" t="t" r="r" b="b"/>
              <a:pathLst>
                <a:path w="1876425" h="1487804">
                  <a:moveTo>
                    <a:pt x="0" y="1487550"/>
                  </a:moveTo>
                  <a:lnTo>
                    <a:pt x="1876170" y="1487550"/>
                  </a:lnTo>
                  <a:lnTo>
                    <a:pt x="1876170" y="0"/>
                  </a:lnTo>
                  <a:lnTo>
                    <a:pt x="0" y="0"/>
                  </a:lnTo>
                  <a:lnTo>
                    <a:pt x="0" y="1487550"/>
                  </a:lnTo>
                  <a:close/>
                </a:path>
              </a:pathLst>
            </a:custGeom>
            <a:ln w="15875">
              <a:solidFill>
                <a:srgbClr val="000000"/>
              </a:solidFill>
            </a:ln>
          </p:spPr>
          <p:txBody>
            <a:bodyPr wrap="square" lIns="0" tIns="0" rIns="0" bIns="0" rtlCol="0"/>
            <a:lstStyle/>
            <a:p>
              <a:endParaRPr/>
            </a:p>
          </p:txBody>
        </p:sp>
      </p:grpSp>
      <p:pic>
        <p:nvPicPr>
          <p:cNvPr id="48" name="object 27"/>
          <p:cNvPicPr/>
          <p:nvPr/>
        </p:nvPicPr>
        <p:blipFill>
          <a:blip r:embed="rId9" cstate="print"/>
          <a:stretch>
            <a:fillRect/>
          </a:stretch>
        </p:blipFill>
        <p:spPr>
          <a:xfrm>
            <a:off x="6400800" y="4114800"/>
            <a:ext cx="2286000" cy="1676400"/>
          </a:xfrm>
          <a:prstGeom prst="rect">
            <a:avLst/>
          </a:prstGeom>
        </p:spPr>
      </p:pic>
      <p:pic>
        <p:nvPicPr>
          <p:cNvPr id="49" name="object 2"/>
          <p:cNvPicPr/>
          <p:nvPr/>
        </p:nvPicPr>
        <p:blipFill>
          <a:blip r:embed="rId10" cstate="print"/>
          <a:stretch>
            <a:fillRect/>
          </a:stretch>
        </p:blipFill>
        <p:spPr>
          <a:xfrm>
            <a:off x="9372600" y="4114800"/>
            <a:ext cx="2286000" cy="1676400"/>
          </a:xfrm>
          <a:prstGeom prst="rect">
            <a:avLst/>
          </a:prstGeom>
        </p:spPr>
      </p:pic>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6200" y="76200"/>
            <a:ext cx="2056589" cy="323165"/>
          </a:xfrm>
          <a:prstGeom prst="rect">
            <a:avLst/>
          </a:prstGeom>
          <a:noFill/>
        </p:spPr>
        <p:txBody>
          <a:bodyPr vert="horz" wrap="none" lIns="0" tIns="0" rtlCol="0">
            <a:spAutoFit/>
          </a:bodyPr>
          <a:lstStyle/>
          <a:p>
            <a:r>
              <a:rPr lang="en-US" b="1" dirty="0" smtClean="0">
                <a:solidFill>
                  <a:srgbClr val="E63946"/>
                </a:solidFill>
              </a:rPr>
              <a:t>Manufacturing Plant</a:t>
            </a:r>
            <a:endParaRPr lang="en-US" b="1" dirty="0">
              <a:solidFill>
                <a:srgbClr val="E63946"/>
              </a:solidFill>
            </a:endParaRPr>
          </a:p>
        </p:txBody>
      </p:sp>
      <p:sp>
        <p:nvSpPr>
          <p:cNvPr id="5" name="TextBox 4"/>
          <p:cNvSpPr txBox="1"/>
          <p:nvPr/>
        </p:nvSpPr>
        <p:spPr>
          <a:xfrm>
            <a:off x="1981200" y="361146"/>
            <a:ext cx="6934200" cy="477054"/>
          </a:xfrm>
          <a:prstGeom prst="rect">
            <a:avLst/>
          </a:prstGeom>
          <a:noFill/>
        </p:spPr>
        <p:txBody>
          <a:bodyPr vert="horz" wrap="square" lIns="0" tIns="0" rtlCol="0">
            <a:spAutoFit/>
          </a:bodyPr>
          <a:lstStyle/>
          <a:p>
            <a:pPr marL="516890">
              <a:lnSpc>
                <a:spcPct val="100000"/>
              </a:lnSpc>
              <a:spcBef>
                <a:spcPts val="25"/>
              </a:spcBef>
            </a:pPr>
            <a:r>
              <a:rPr lang="en-US" sz="2800" b="1" dirty="0" smtClean="0">
                <a:solidFill>
                  <a:schemeClr val="bg1"/>
                </a:solidFill>
                <a:uFill>
                  <a:solidFill>
                    <a:srgbClr val="000000"/>
                  </a:solidFill>
                </a:uFill>
                <a:cs typeface="Arial"/>
              </a:rPr>
              <a:t>LAB</a:t>
            </a:r>
            <a:r>
              <a:rPr lang="en-US" sz="2800" b="1" spc="-55" dirty="0" smtClean="0">
                <a:solidFill>
                  <a:schemeClr val="bg1"/>
                </a:solidFill>
                <a:uFill>
                  <a:solidFill>
                    <a:srgbClr val="000000"/>
                  </a:solidFill>
                </a:uFill>
                <a:cs typeface="Arial"/>
              </a:rPr>
              <a:t> </a:t>
            </a:r>
            <a:r>
              <a:rPr lang="en-US" sz="2800" b="1" spc="-10" dirty="0" smtClean="0">
                <a:solidFill>
                  <a:schemeClr val="bg1"/>
                </a:solidFill>
                <a:uFill>
                  <a:solidFill>
                    <a:srgbClr val="000000"/>
                  </a:solidFill>
                </a:uFill>
                <a:cs typeface="Arial"/>
              </a:rPr>
              <a:t>Overview </a:t>
            </a:r>
            <a:r>
              <a:rPr lang="en-US" sz="2800" b="1" dirty="0" smtClean="0">
                <a:solidFill>
                  <a:schemeClr val="bg1"/>
                </a:solidFill>
                <a:uFill>
                  <a:solidFill>
                    <a:srgbClr val="000000"/>
                  </a:solidFill>
                </a:uFill>
                <a:cs typeface="Arial"/>
              </a:rPr>
              <a:t>Filter</a:t>
            </a:r>
            <a:r>
              <a:rPr lang="en-US" sz="2800" b="1" spc="-45"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Test</a:t>
            </a:r>
            <a:r>
              <a:rPr lang="en-US" sz="2800" b="1" spc="-4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Rigs</a:t>
            </a:r>
            <a:r>
              <a:rPr lang="en-US" sz="2800" b="1" spc="-2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&amp;</a:t>
            </a:r>
            <a:r>
              <a:rPr lang="en-US" sz="2800" b="1" spc="-2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Test</a:t>
            </a:r>
            <a:r>
              <a:rPr lang="en-US" sz="2800" b="1" spc="-40" dirty="0" smtClean="0">
                <a:solidFill>
                  <a:schemeClr val="bg1"/>
                </a:solidFill>
                <a:uFill>
                  <a:solidFill>
                    <a:srgbClr val="000000"/>
                  </a:solidFill>
                </a:uFill>
                <a:cs typeface="Arial"/>
              </a:rPr>
              <a:t> </a:t>
            </a:r>
            <a:r>
              <a:rPr lang="en-US" sz="2800" b="1" spc="-10" dirty="0" smtClean="0">
                <a:solidFill>
                  <a:schemeClr val="bg1"/>
                </a:solidFill>
                <a:uFill>
                  <a:solidFill>
                    <a:srgbClr val="000000"/>
                  </a:solidFill>
                </a:uFill>
                <a:cs typeface="Arial"/>
              </a:rPr>
              <a:t>Facility</a:t>
            </a:r>
            <a:endParaRPr lang="en-US" sz="2800" b="1" dirty="0">
              <a:solidFill>
                <a:schemeClr val="bg1"/>
              </a:solidFill>
              <a:cs typeface="Aria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3" name="Rounded Rectangle 12"/>
          <p:cNvSpPr/>
          <p:nvPr/>
        </p:nvSpPr>
        <p:spPr>
          <a:xfrm>
            <a:off x="228600" y="14702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3276600" y="14448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a:off x="6248400" y="14448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9220200" y="14448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228600" y="39848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a:off x="3276600" y="39594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6248400" y="39594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a:off x="9220200" y="39594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object 16"/>
          <p:cNvPicPr/>
          <p:nvPr/>
        </p:nvPicPr>
        <p:blipFill>
          <a:blip r:embed="rId3" cstate="print"/>
          <a:stretch>
            <a:fillRect/>
          </a:stretch>
        </p:blipFill>
        <p:spPr>
          <a:xfrm>
            <a:off x="3429000" y="1537081"/>
            <a:ext cx="2339340" cy="1663319"/>
          </a:xfrm>
          <a:prstGeom prst="rect">
            <a:avLst/>
          </a:prstGeom>
        </p:spPr>
      </p:pic>
      <p:pic>
        <p:nvPicPr>
          <p:cNvPr id="42" name="object 18"/>
          <p:cNvPicPr/>
          <p:nvPr/>
        </p:nvPicPr>
        <p:blipFill>
          <a:blip r:embed="rId4" cstate="print"/>
          <a:stretch>
            <a:fillRect/>
          </a:stretch>
        </p:blipFill>
        <p:spPr>
          <a:xfrm>
            <a:off x="6400801" y="1524000"/>
            <a:ext cx="2286000" cy="1630045"/>
          </a:xfrm>
          <a:prstGeom prst="rect">
            <a:avLst/>
          </a:prstGeom>
        </p:spPr>
      </p:pic>
      <p:pic>
        <p:nvPicPr>
          <p:cNvPr id="45" name="object 20"/>
          <p:cNvPicPr/>
          <p:nvPr/>
        </p:nvPicPr>
        <p:blipFill>
          <a:blip r:embed="rId5" cstate="print"/>
          <a:stretch>
            <a:fillRect/>
          </a:stretch>
        </p:blipFill>
        <p:spPr>
          <a:xfrm>
            <a:off x="381000" y="1600200"/>
            <a:ext cx="2362200" cy="1676400"/>
          </a:xfrm>
          <a:prstGeom prst="rect">
            <a:avLst/>
          </a:prstGeom>
        </p:spPr>
      </p:pic>
      <p:pic>
        <p:nvPicPr>
          <p:cNvPr id="50" name="object 4"/>
          <p:cNvPicPr/>
          <p:nvPr/>
        </p:nvPicPr>
        <p:blipFill>
          <a:blip r:embed="rId6" cstate="print"/>
          <a:stretch>
            <a:fillRect/>
          </a:stretch>
        </p:blipFill>
        <p:spPr>
          <a:xfrm>
            <a:off x="9296401" y="1613281"/>
            <a:ext cx="2438400" cy="1663319"/>
          </a:xfrm>
          <a:prstGeom prst="rect">
            <a:avLst/>
          </a:prstGeom>
        </p:spPr>
      </p:pic>
      <p:pic>
        <p:nvPicPr>
          <p:cNvPr id="51" name="object 6"/>
          <p:cNvPicPr/>
          <p:nvPr/>
        </p:nvPicPr>
        <p:blipFill>
          <a:blip r:embed="rId7" cstate="print"/>
          <a:stretch>
            <a:fillRect/>
          </a:stretch>
        </p:blipFill>
        <p:spPr>
          <a:xfrm>
            <a:off x="304800" y="4114800"/>
            <a:ext cx="2362200" cy="1630045"/>
          </a:xfrm>
          <a:prstGeom prst="rect">
            <a:avLst/>
          </a:prstGeom>
        </p:spPr>
      </p:pic>
      <p:pic>
        <p:nvPicPr>
          <p:cNvPr id="52" name="object 9"/>
          <p:cNvPicPr/>
          <p:nvPr/>
        </p:nvPicPr>
        <p:blipFill>
          <a:blip r:embed="rId8" cstate="print"/>
          <a:stretch>
            <a:fillRect/>
          </a:stretch>
        </p:blipFill>
        <p:spPr>
          <a:xfrm>
            <a:off x="6324600" y="4114800"/>
            <a:ext cx="2362200" cy="1663319"/>
          </a:xfrm>
          <a:prstGeom prst="rect">
            <a:avLst/>
          </a:prstGeom>
        </p:spPr>
      </p:pic>
      <p:pic>
        <p:nvPicPr>
          <p:cNvPr id="53" name="object 11"/>
          <p:cNvPicPr/>
          <p:nvPr/>
        </p:nvPicPr>
        <p:blipFill>
          <a:blip r:embed="rId9" cstate="print"/>
          <a:stretch>
            <a:fillRect/>
          </a:stretch>
        </p:blipFill>
        <p:spPr>
          <a:xfrm>
            <a:off x="3429000" y="4114800"/>
            <a:ext cx="2286000" cy="1637157"/>
          </a:xfrm>
          <a:prstGeom prst="rect">
            <a:avLst/>
          </a:prstGeom>
        </p:spPr>
      </p:pic>
      <p:pic>
        <p:nvPicPr>
          <p:cNvPr id="54" name="object 13"/>
          <p:cNvPicPr/>
          <p:nvPr/>
        </p:nvPicPr>
        <p:blipFill>
          <a:blip r:embed="rId10" cstate="print"/>
          <a:stretch>
            <a:fillRect/>
          </a:stretch>
        </p:blipFill>
        <p:spPr>
          <a:xfrm>
            <a:off x="9372600" y="4114800"/>
            <a:ext cx="2362200" cy="1630273"/>
          </a:xfrm>
          <a:prstGeom prst="rect">
            <a:avLst/>
          </a:prstGeom>
        </p:spPr>
      </p:pic>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6200" y="76200"/>
            <a:ext cx="2056589" cy="323165"/>
          </a:xfrm>
          <a:prstGeom prst="rect">
            <a:avLst/>
          </a:prstGeom>
          <a:noFill/>
        </p:spPr>
        <p:txBody>
          <a:bodyPr vert="horz" wrap="none" lIns="0" tIns="0" rtlCol="0">
            <a:spAutoFit/>
          </a:bodyPr>
          <a:lstStyle/>
          <a:p>
            <a:r>
              <a:rPr lang="en-US" b="1" dirty="0" smtClean="0">
                <a:solidFill>
                  <a:srgbClr val="E63946"/>
                </a:solidFill>
              </a:rPr>
              <a:t>Manufacturing Plant</a:t>
            </a:r>
            <a:endParaRPr lang="en-US" b="1" dirty="0">
              <a:solidFill>
                <a:srgbClr val="E63946"/>
              </a:solidFill>
            </a:endParaRPr>
          </a:p>
        </p:txBody>
      </p:sp>
      <p:sp>
        <p:nvSpPr>
          <p:cNvPr id="5" name="TextBox 4"/>
          <p:cNvSpPr txBox="1"/>
          <p:nvPr/>
        </p:nvSpPr>
        <p:spPr>
          <a:xfrm>
            <a:off x="3200400" y="361146"/>
            <a:ext cx="5486400" cy="477054"/>
          </a:xfrm>
          <a:prstGeom prst="rect">
            <a:avLst/>
          </a:prstGeom>
          <a:noFill/>
        </p:spPr>
        <p:txBody>
          <a:bodyPr vert="horz" wrap="square" lIns="0" tIns="0" rtlCol="0">
            <a:spAutoFit/>
          </a:bodyPr>
          <a:lstStyle/>
          <a:p>
            <a:pPr marL="12700">
              <a:lnSpc>
                <a:spcPct val="100000"/>
              </a:lnSpc>
              <a:spcBef>
                <a:spcPts val="100"/>
              </a:spcBef>
            </a:pPr>
            <a:r>
              <a:rPr lang="en-US" sz="2800" b="1" dirty="0" smtClean="0">
                <a:solidFill>
                  <a:schemeClr val="bg1"/>
                </a:solidFill>
                <a:cs typeface="Arial"/>
              </a:rPr>
              <a:t>Plant</a:t>
            </a:r>
            <a:r>
              <a:rPr lang="en-US" sz="2800" b="1" spc="-55" dirty="0" smtClean="0">
                <a:solidFill>
                  <a:schemeClr val="bg1"/>
                </a:solidFill>
                <a:cs typeface="Arial"/>
              </a:rPr>
              <a:t> </a:t>
            </a:r>
            <a:r>
              <a:rPr lang="en-US" sz="2800" b="1" dirty="0" smtClean="0">
                <a:solidFill>
                  <a:schemeClr val="bg1"/>
                </a:solidFill>
                <a:cs typeface="Arial"/>
              </a:rPr>
              <a:t>Support</a:t>
            </a:r>
            <a:r>
              <a:rPr lang="en-US" sz="2800" b="1" spc="-65" dirty="0" smtClean="0">
                <a:solidFill>
                  <a:schemeClr val="bg1"/>
                </a:solidFill>
                <a:cs typeface="Arial"/>
              </a:rPr>
              <a:t> </a:t>
            </a:r>
            <a:r>
              <a:rPr lang="en-US" sz="2800" b="1" dirty="0" smtClean="0">
                <a:solidFill>
                  <a:schemeClr val="bg1"/>
                </a:solidFill>
                <a:cs typeface="Arial"/>
              </a:rPr>
              <a:t>Equipment</a:t>
            </a:r>
            <a:r>
              <a:rPr lang="en-US" sz="2800" b="1" spc="-45" dirty="0" smtClean="0">
                <a:solidFill>
                  <a:schemeClr val="bg1"/>
                </a:solidFill>
                <a:cs typeface="Arial"/>
              </a:rPr>
              <a:t> </a:t>
            </a:r>
            <a:r>
              <a:rPr lang="en-US" sz="2800" b="1" spc="-10" dirty="0" smtClean="0">
                <a:solidFill>
                  <a:schemeClr val="bg1"/>
                </a:solidFill>
                <a:cs typeface="Arial"/>
              </a:rPr>
              <a:t>Overview</a:t>
            </a:r>
            <a:endParaRPr lang="en-US" sz="2800" dirty="0">
              <a:solidFill>
                <a:schemeClr val="bg1"/>
              </a:solidFill>
              <a:cs typeface="Aria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3" name="Rounded Rectangle 12"/>
          <p:cNvSpPr/>
          <p:nvPr/>
        </p:nvSpPr>
        <p:spPr>
          <a:xfrm>
            <a:off x="228600" y="14702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3276600" y="14448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a:off x="6248400" y="14448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9220200" y="14448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228600" y="3984812"/>
            <a:ext cx="5638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4330" indent="-341630">
              <a:lnSpc>
                <a:spcPct val="100000"/>
              </a:lnSpc>
              <a:spcBef>
                <a:spcPts val="100"/>
              </a:spcBef>
              <a:buAutoNum type="alphaUcParenBoth"/>
              <a:tabLst>
                <a:tab pos="354330" algn="l"/>
              </a:tabLst>
            </a:pPr>
            <a:r>
              <a:rPr lang="en-US" sz="2000" b="1" dirty="0" smtClean="0">
                <a:solidFill>
                  <a:schemeClr val="tx2">
                    <a:lumMod val="50000"/>
                  </a:schemeClr>
                </a:solidFill>
                <a:cs typeface="Arial"/>
              </a:rPr>
              <a:t>2</a:t>
            </a:r>
            <a:r>
              <a:rPr lang="en-US" sz="2000" b="1" spc="-40" dirty="0" smtClean="0">
                <a:solidFill>
                  <a:schemeClr val="tx2">
                    <a:lumMod val="50000"/>
                  </a:schemeClr>
                </a:solidFill>
                <a:cs typeface="Arial"/>
              </a:rPr>
              <a:t> </a:t>
            </a:r>
            <a:r>
              <a:rPr lang="en-US" sz="2000" b="1" dirty="0" smtClean="0">
                <a:solidFill>
                  <a:schemeClr val="tx2">
                    <a:lumMod val="50000"/>
                  </a:schemeClr>
                </a:solidFill>
                <a:cs typeface="Arial"/>
              </a:rPr>
              <a:t>Nos.</a:t>
            </a:r>
            <a:r>
              <a:rPr lang="en-US" sz="2000" b="1" spc="-40" dirty="0" smtClean="0">
                <a:solidFill>
                  <a:schemeClr val="tx2">
                    <a:lumMod val="50000"/>
                  </a:schemeClr>
                </a:solidFill>
                <a:cs typeface="Arial"/>
              </a:rPr>
              <a:t> </a:t>
            </a:r>
            <a:r>
              <a:rPr lang="en-US" sz="2000" b="1" dirty="0" smtClean="0">
                <a:solidFill>
                  <a:schemeClr val="tx2">
                    <a:lumMod val="50000"/>
                  </a:schemeClr>
                </a:solidFill>
                <a:cs typeface="Arial"/>
              </a:rPr>
              <a:t>Air</a:t>
            </a:r>
            <a:r>
              <a:rPr lang="en-US" sz="2000" b="1" spc="-5" dirty="0" smtClean="0">
                <a:solidFill>
                  <a:schemeClr val="tx2">
                    <a:lumMod val="50000"/>
                  </a:schemeClr>
                </a:solidFill>
                <a:cs typeface="Arial"/>
              </a:rPr>
              <a:t> </a:t>
            </a:r>
            <a:r>
              <a:rPr lang="en-US" sz="2000" b="1" dirty="0" smtClean="0">
                <a:solidFill>
                  <a:schemeClr val="tx2">
                    <a:lumMod val="50000"/>
                  </a:schemeClr>
                </a:solidFill>
                <a:cs typeface="Arial"/>
              </a:rPr>
              <a:t>compressors</a:t>
            </a:r>
            <a:r>
              <a:rPr lang="en-US" sz="2000" b="1" spc="-55" dirty="0" smtClean="0">
                <a:solidFill>
                  <a:schemeClr val="tx2">
                    <a:lumMod val="50000"/>
                  </a:schemeClr>
                </a:solidFill>
                <a:cs typeface="Arial"/>
              </a:rPr>
              <a:t> </a:t>
            </a:r>
            <a:r>
              <a:rPr lang="en-US" sz="2000" b="1" spc="-20" dirty="0" smtClean="0">
                <a:solidFill>
                  <a:schemeClr val="tx2">
                    <a:lumMod val="50000"/>
                  </a:schemeClr>
                </a:solidFill>
                <a:cs typeface="Arial"/>
              </a:rPr>
              <a:t>with </a:t>
            </a:r>
            <a:r>
              <a:rPr lang="en-US" sz="2000" b="1" dirty="0" smtClean="0">
                <a:solidFill>
                  <a:schemeClr val="tx2">
                    <a:lumMod val="50000"/>
                  </a:schemeClr>
                </a:solidFill>
                <a:cs typeface="Arial"/>
              </a:rPr>
              <a:t>electronic</a:t>
            </a:r>
            <a:r>
              <a:rPr lang="en-US" sz="2000" b="1" spc="-70" dirty="0" smtClean="0">
                <a:solidFill>
                  <a:schemeClr val="tx2">
                    <a:lumMod val="50000"/>
                  </a:schemeClr>
                </a:solidFill>
                <a:cs typeface="Arial"/>
              </a:rPr>
              <a:t> </a:t>
            </a:r>
            <a:r>
              <a:rPr lang="en-US" sz="2000" b="1" spc="-10" dirty="0" smtClean="0">
                <a:solidFill>
                  <a:schemeClr val="tx2">
                    <a:lumMod val="50000"/>
                  </a:schemeClr>
                </a:solidFill>
                <a:cs typeface="Arial"/>
              </a:rPr>
              <a:t>display</a:t>
            </a:r>
            <a:endParaRPr lang="en-US" sz="2000" dirty="0" smtClean="0">
              <a:solidFill>
                <a:schemeClr val="tx2">
                  <a:lumMod val="50000"/>
                </a:schemeClr>
              </a:solidFill>
              <a:cs typeface="Arial"/>
            </a:endParaRPr>
          </a:p>
          <a:p>
            <a:pPr marL="353695" indent="-340995">
              <a:lnSpc>
                <a:spcPct val="100000"/>
              </a:lnSpc>
              <a:spcBef>
                <a:spcPts val="5"/>
              </a:spcBef>
              <a:buAutoNum type="alphaUcParenBoth" startAt="2"/>
              <a:tabLst>
                <a:tab pos="353695" algn="l"/>
              </a:tabLst>
            </a:pPr>
            <a:r>
              <a:rPr lang="en-US" sz="2000" b="1" dirty="0" smtClean="0">
                <a:solidFill>
                  <a:schemeClr val="tx2">
                    <a:lumMod val="50000"/>
                  </a:schemeClr>
                </a:solidFill>
                <a:cs typeface="Arial"/>
              </a:rPr>
              <a:t>Cooling</a:t>
            </a:r>
            <a:r>
              <a:rPr lang="en-US" sz="2000" b="1" spc="-30" dirty="0" smtClean="0">
                <a:solidFill>
                  <a:schemeClr val="tx2">
                    <a:lumMod val="50000"/>
                  </a:schemeClr>
                </a:solidFill>
                <a:cs typeface="Arial"/>
              </a:rPr>
              <a:t> </a:t>
            </a:r>
            <a:r>
              <a:rPr lang="en-US" sz="2000" b="1" dirty="0" smtClean="0">
                <a:solidFill>
                  <a:schemeClr val="tx2">
                    <a:lumMod val="50000"/>
                  </a:schemeClr>
                </a:solidFill>
                <a:cs typeface="Arial"/>
              </a:rPr>
              <a:t>duct</a:t>
            </a:r>
            <a:r>
              <a:rPr lang="en-US" sz="2000" b="1" spc="-25" dirty="0" smtClean="0">
                <a:solidFill>
                  <a:schemeClr val="tx2">
                    <a:lumMod val="50000"/>
                  </a:schemeClr>
                </a:solidFill>
                <a:cs typeface="Arial"/>
              </a:rPr>
              <a:t> </a:t>
            </a:r>
            <a:r>
              <a:rPr lang="en-US" sz="2000" b="1" dirty="0" smtClean="0">
                <a:solidFill>
                  <a:schemeClr val="tx2">
                    <a:lumMod val="50000"/>
                  </a:schemeClr>
                </a:solidFill>
                <a:cs typeface="Arial"/>
              </a:rPr>
              <a:t>in</a:t>
            </a:r>
            <a:r>
              <a:rPr lang="en-US" sz="2000" b="1" spc="-25" dirty="0" smtClean="0">
                <a:solidFill>
                  <a:schemeClr val="tx2">
                    <a:lumMod val="50000"/>
                  </a:schemeClr>
                </a:solidFill>
                <a:cs typeface="Arial"/>
              </a:rPr>
              <a:t> </a:t>
            </a:r>
            <a:r>
              <a:rPr lang="en-US" sz="2000" b="1" dirty="0" smtClean="0">
                <a:solidFill>
                  <a:schemeClr val="tx2">
                    <a:lumMod val="50000"/>
                  </a:schemeClr>
                </a:solidFill>
                <a:cs typeface="Arial"/>
              </a:rPr>
              <a:t>all</a:t>
            </a:r>
            <a:r>
              <a:rPr lang="en-US" sz="2000" b="1" spc="-20" dirty="0" smtClean="0">
                <a:solidFill>
                  <a:schemeClr val="tx2">
                    <a:lumMod val="50000"/>
                  </a:schemeClr>
                </a:solidFill>
                <a:cs typeface="Arial"/>
              </a:rPr>
              <a:t> </a:t>
            </a:r>
            <a:r>
              <a:rPr lang="en-US" sz="2000" b="1" spc="-10" dirty="0" smtClean="0">
                <a:solidFill>
                  <a:schemeClr val="tx2">
                    <a:lumMod val="50000"/>
                  </a:schemeClr>
                </a:solidFill>
                <a:cs typeface="Arial"/>
              </a:rPr>
              <a:t>production</a:t>
            </a:r>
            <a:r>
              <a:rPr lang="en-US" sz="2000" b="1" spc="-55" dirty="0" smtClean="0">
                <a:solidFill>
                  <a:schemeClr val="tx2">
                    <a:lumMod val="50000"/>
                  </a:schemeClr>
                </a:solidFill>
                <a:cs typeface="Arial"/>
              </a:rPr>
              <a:t> </a:t>
            </a:r>
            <a:r>
              <a:rPr lang="en-US" sz="2000" b="1" spc="-10" dirty="0" smtClean="0">
                <a:solidFill>
                  <a:schemeClr val="tx2">
                    <a:lumMod val="50000"/>
                  </a:schemeClr>
                </a:solidFill>
                <a:cs typeface="Arial"/>
              </a:rPr>
              <a:t>areas</a:t>
            </a:r>
            <a:endParaRPr lang="en-US" sz="2000" dirty="0" smtClean="0">
              <a:solidFill>
                <a:schemeClr val="tx2">
                  <a:lumMod val="50000"/>
                </a:schemeClr>
              </a:solidFill>
              <a:cs typeface="Arial"/>
            </a:endParaRPr>
          </a:p>
          <a:p>
            <a:pPr marL="353695" indent="-340995">
              <a:lnSpc>
                <a:spcPct val="100000"/>
              </a:lnSpc>
              <a:buAutoNum type="alphaUcParenBoth" startAt="2"/>
              <a:tabLst>
                <a:tab pos="353695" algn="l"/>
              </a:tabLst>
            </a:pPr>
            <a:r>
              <a:rPr lang="en-US" sz="2000" b="1" dirty="0" smtClean="0">
                <a:solidFill>
                  <a:schemeClr val="tx2">
                    <a:lumMod val="50000"/>
                  </a:schemeClr>
                </a:solidFill>
                <a:cs typeface="Arial"/>
              </a:rPr>
              <a:t>2</a:t>
            </a:r>
            <a:r>
              <a:rPr lang="en-US" sz="2000" b="1" spc="-10" dirty="0" smtClean="0">
                <a:solidFill>
                  <a:schemeClr val="tx2">
                    <a:lumMod val="50000"/>
                  </a:schemeClr>
                </a:solidFill>
                <a:cs typeface="Arial"/>
              </a:rPr>
              <a:t> Nos. Dryer</a:t>
            </a:r>
            <a:endParaRPr lang="en-US" sz="2000" dirty="0" smtClean="0">
              <a:solidFill>
                <a:schemeClr val="tx2">
                  <a:lumMod val="50000"/>
                </a:schemeClr>
              </a:solidFill>
              <a:cs typeface="Arial"/>
            </a:endParaRPr>
          </a:p>
          <a:p>
            <a:pPr marL="353695" indent="-340995">
              <a:lnSpc>
                <a:spcPct val="100000"/>
              </a:lnSpc>
              <a:buAutoNum type="alphaUcParenBoth" startAt="2"/>
              <a:tabLst>
                <a:tab pos="353695" algn="l"/>
              </a:tabLst>
            </a:pPr>
            <a:r>
              <a:rPr lang="en-US" sz="2000" b="1" dirty="0" smtClean="0">
                <a:solidFill>
                  <a:schemeClr val="tx2">
                    <a:lumMod val="50000"/>
                  </a:schemeClr>
                </a:solidFill>
                <a:cs typeface="Arial"/>
              </a:rPr>
              <a:t>Cooling</a:t>
            </a:r>
            <a:r>
              <a:rPr lang="en-US" sz="2000" b="1" spc="-65" dirty="0" smtClean="0">
                <a:solidFill>
                  <a:schemeClr val="tx2">
                    <a:lumMod val="50000"/>
                  </a:schemeClr>
                </a:solidFill>
                <a:cs typeface="Arial"/>
              </a:rPr>
              <a:t> </a:t>
            </a:r>
            <a:r>
              <a:rPr lang="en-US" sz="2000" b="1" spc="-20" dirty="0" smtClean="0">
                <a:solidFill>
                  <a:schemeClr val="tx2">
                    <a:lumMod val="50000"/>
                  </a:schemeClr>
                </a:solidFill>
                <a:cs typeface="Arial"/>
              </a:rPr>
              <a:t>plant</a:t>
            </a:r>
            <a:endParaRPr lang="en-US" sz="2000" dirty="0">
              <a:solidFill>
                <a:schemeClr val="tx2">
                  <a:lumMod val="50000"/>
                </a:schemeClr>
              </a:solidFill>
              <a:cs typeface="Arial"/>
            </a:endParaRPr>
          </a:p>
        </p:txBody>
      </p:sp>
      <p:sp>
        <p:nvSpPr>
          <p:cNvPr id="35" name="Rounded Rectangle 34"/>
          <p:cNvSpPr/>
          <p:nvPr/>
        </p:nvSpPr>
        <p:spPr>
          <a:xfrm>
            <a:off x="6248400" y="39594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a:off x="9220200" y="39594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object 7"/>
          <p:cNvPicPr/>
          <p:nvPr/>
        </p:nvPicPr>
        <p:blipFill>
          <a:blip r:embed="rId3" cstate="print"/>
          <a:stretch>
            <a:fillRect/>
          </a:stretch>
        </p:blipFill>
        <p:spPr>
          <a:xfrm>
            <a:off x="6439536" y="1524000"/>
            <a:ext cx="2247264" cy="1752600"/>
          </a:xfrm>
          <a:prstGeom prst="rect">
            <a:avLst/>
          </a:prstGeom>
        </p:spPr>
      </p:pic>
      <p:grpSp>
        <p:nvGrpSpPr>
          <p:cNvPr id="42" name="object 4"/>
          <p:cNvGrpSpPr/>
          <p:nvPr/>
        </p:nvGrpSpPr>
        <p:grpSpPr>
          <a:xfrm>
            <a:off x="9372600" y="1524000"/>
            <a:ext cx="2266315" cy="1817370"/>
            <a:chOff x="6889813" y="850455"/>
            <a:chExt cx="2113915" cy="2198370"/>
          </a:xfrm>
        </p:grpSpPr>
        <p:pic>
          <p:nvPicPr>
            <p:cNvPr id="45" name="object 5"/>
            <p:cNvPicPr/>
            <p:nvPr/>
          </p:nvPicPr>
          <p:blipFill>
            <a:blip r:embed="rId4" cstate="print"/>
            <a:stretch>
              <a:fillRect/>
            </a:stretch>
          </p:blipFill>
          <p:spPr>
            <a:xfrm>
              <a:off x="6905752" y="866393"/>
              <a:ext cx="2081656" cy="2166366"/>
            </a:xfrm>
            <a:prstGeom prst="rect">
              <a:avLst/>
            </a:prstGeom>
          </p:spPr>
        </p:pic>
        <p:sp>
          <p:nvSpPr>
            <p:cNvPr id="50" name="object 6"/>
            <p:cNvSpPr/>
            <p:nvPr/>
          </p:nvSpPr>
          <p:spPr>
            <a:xfrm>
              <a:off x="6897751" y="858392"/>
              <a:ext cx="2098040" cy="2182495"/>
            </a:xfrm>
            <a:custGeom>
              <a:avLst/>
              <a:gdLst/>
              <a:ahLst/>
              <a:cxnLst/>
              <a:rect l="l" t="t" r="r" b="b"/>
              <a:pathLst>
                <a:path w="2098040" h="2182495">
                  <a:moveTo>
                    <a:pt x="0" y="2182241"/>
                  </a:moveTo>
                  <a:lnTo>
                    <a:pt x="2097531" y="2182241"/>
                  </a:lnTo>
                  <a:lnTo>
                    <a:pt x="2097531" y="0"/>
                  </a:lnTo>
                  <a:lnTo>
                    <a:pt x="0" y="0"/>
                  </a:lnTo>
                  <a:lnTo>
                    <a:pt x="0" y="2182241"/>
                  </a:lnTo>
                  <a:close/>
                </a:path>
              </a:pathLst>
            </a:custGeom>
            <a:ln w="15875">
              <a:solidFill>
                <a:srgbClr val="D25840"/>
              </a:solidFill>
            </a:ln>
          </p:spPr>
          <p:txBody>
            <a:bodyPr wrap="square" lIns="0" tIns="0" rIns="0" bIns="0" rtlCol="0"/>
            <a:lstStyle/>
            <a:p>
              <a:endParaRPr/>
            </a:p>
          </p:txBody>
        </p:sp>
      </p:grpSp>
      <p:pic>
        <p:nvPicPr>
          <p:cNvPr id="60" name="object 11"/>
          <p:cNvPicPr/>
          <p:nvPr/>
        </p:nvPicPr>
        <p:blipFill>
          <a:blip r:embed="rId5" cstate="print"/>
          <a:stretch>
            <a:fillRect/>
          </a:stretch>
        </p:blipFill>
        <p:spPr>
          <a:xfrm>
            <a:off x="381000" y="1567434"/>
            <a:ext cx="2362200" cy="1785366"/>
          </a:xfrm>
          <a:prstGeom prst="rect">
            <a:avLst/>
          </a:prstGeom>
        </p:spPr>
      </p:pic>
      <p:pic>
        <p:nvPicPr>
          <p:cNvPr id="61" name="object 9"/>
          <p:cNvPicPr/>
          <p:nvPr/>
        </p:nvPicPr>
        <p:blipFill>
          <a:blip r:embed="rId6" cstate="print"/>
          <a:stretch>
            <a:fillRect/>
          </a:stretch>
        </p:blipFill>
        <p:spPr>
          <a:xfrm>
            <a:off x="3429000" y="1524000"/>
            <a:ext cx="2362200" cy="1785366"/>
          </a:xfrm>
          <a:prstGeom prst="rect">
            <a:avLst/>
          </a:prstGeom>
        </p:spPr>
      </p:pic>
      <p:pic>
        <p:nvPicPr>
          <p:cNvPr id="62" name="object 15"/>
          <p:cNvPicPr/>
          <p:nvPr/>
        </p:nvPicPr>
        <p:blipFill>
          <a:blip r:embed="rId7" cstate="print"/>
          <a:stretch>
            <a:fillRect/>
          </a:stretch>
        </p:blipFill>
        <p:spPr>
          <a:xfrm>
            <a:off x="6400800" y="4038600"/>
            <a:ext cx="2362200" cy="1809623"/>
          </a:xfrm>
          <a:prstGeom prst="rect">
            <a:avLst/>
          </a:prstGeom>
        </p:spPr>
      </p:pic>
      <p:pic>
        <p:nvPicPr>
          <p:cNvPr id="63" name="object 13"/>
          <p:cNvPicPr/>
          <p:nvPr/>
        </p:nvPicPr>
        <p:blipFill>
          <a:blip r:embed="rId8" cstate="print"/>
          <a:stretch>
            <a:fillRect/>
          </a:stretch>
        </p:blipFill>
        <p:spPr>
          <a:xfrm>
            <a:off x="9296400" y="4038600"/>
            <a:ext cx="2438400" cy="1809623"/>
          </a:xfrm>
          <a:prstGeom prst="rect">
            <a:avLst/>
          </a:prstGeom>
        </p:spPr>
      </p:pic>
    </p:spTree>
  </p:cSld>
  <p:clrMapOvr>
    <a:masterClrMapping/>
  </p:clrMapOvr>
  <p:transition>
    <p:pull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04800" y="152400"/>
            <a:ext cx="2056589" cy="323165"/>
          </a:xfrm>
          <a:prstGeom prst="rect">
            <a:avLst/>
          </a:prstGeom>
          <a:noFill/>
        </p:spPr>
        <p:txBody>
          <a:bodyPr vert="horz" wrap="none" lIns="0" tIns="0" rtlCol="0">
            <a:spAutoFit/>
          </a:bodyPr>
          <a:lstStyle/>
          <a:p>
            <a:r>
              <a:rPr lang="en-US" b="1" dirty="0" smtClean="0">
                <a:solidFill>
                  <a:srgbClr val="E63946"/>
                </a:solidFill>
              </a:rPr>
              <a:t>Manufacturing Plant</a:t>
            </a:r>
            <a:endParaRPr lang="en-US" b="1" dirty="0">
              <a:solidFill>
                <a:srgbClr val="E63946"/>
              </a:solidFill>
            </a:endParaRPr>
          </a:p>
        </p:txBody>
      </p:sp>
      <p:sp>
        <p:nvSpPr>
          <p:cNvPr id="5" name="TextBox 4"/>
          <p:cNvSpPr txBox="1"/>
          <p:nvPr/>
        </p:nvSpPr>
        <p:spPr>
          <a:xfrm>
            <a:off x="4191000" y="304800"/>
            <a:ext cx="3154903" cy="477054"/>
          </a:xfrm>
          <a:prstGeom prst="rect">
            <a:avLst/>
          </a:prstGeom>
          <a:noFill/>
        </p:spPr>
        <p:txBody>
          <a:bodyPr vert="horz" wrap="none" lIns="0" tIns="0" rtlCol="0">
            <a:spAutoFit/>
          </a:bodyPr>
          <a:lstStyle/>
          <a:p>
            <a:r>
              <a:rPr lang="en-US" sz="2800" b="1" dirty="0" smtClean="0">
                <a:solidFill>
                  <a:schemeClr val="bg1"/>
                </a:solidFill>
                <a:cs typeface="Arial"/>
              </a:rPr>
              <a:t>Tool</a:t>
            </a:r>
            <a:r>
              <a:rPr lang="en-US" sz="2800" b="1" spc="-45" dirty="0" smtClean="0">
                <a:solidFill>
                  <a:schemeClr val="bg1"/>
                </a:solidFill>
                <a:cs typeface="Arial"/>
              </a:rPr>
              <a:t> </a:t>
            </a:r>
            <a:r>
              <a:rPr lang="en-US" sz="2800" b="1" dirty="0" smtClean="0">
                <a:solidFill>
                  <a:schemeClr val="bg1"/>
                </a:solidFill>
                <a:cs typeface="Arial"/>
              </a:rPr>
              <a:t>Room</a:t>
            </a:r>
            <a:r>
              <a:rPr lang="en-US" sz="2800" b="1" spc="-25" dirty="0" smtClean="0">
                <a:solidFill>
                  <a:schemeClr val="bg1"/>
                </a:solidFill>
                <a:cs typeface="Arial"/>
              </a:rPr>
              <a:t> </a:t>
            </a:r>
            <a:r>
              <a:rPr lang="en-US" sz="2800" b="1" spc="-10" dirty="0" smtClean="0">
                <a:solidFill>
                  <a:schemeClr val="bg1"/>
                </a:solidFill>
                <a:cs typeface="Arial"/>
              </a:rPr>
              <a:t>Overview</a:t>
            </a:r>
            <a:endParaRPr lang="en-US" sz="2800" b="1" dirty="0">
              <a:solidFill>
                <a:schemeClr val="bg1"/>
              </a:solidFil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3" name="Rounded Rectangle 12"/>
          <p:cNvSpPr/>
          <p:nvPr/>
        </p:nvSpPr>
        <p:spPr>
          <a:xfrm>
            <a:off x="6248400" y="1143000"/>
            <a:ext cx="5372100" cy="24130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a:off x="381000" y="1143000"/>
            <a:ext cx="5715000" cy="24130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ed Rectangle 17"/>
          <p:cNvSpPr/>
          <p:nvPr/>
        </p:nvSpPr>
        <p:spPr>
          <a:xfrm>
            <a:off x="6248400" y="3810000"/>
            <a:ext cx="5410200" cy="24130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381000" y="3810000"/>
            <a:ext cx="5638800" cy="24130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762000" y="4191000"/>
            <a:ext cx="4876800" cy="1323439"/>
          </a:xfrm>
          <a:prstGeom prst="rect">
            <a:avLst/>
          </a:prstGeom>
          <a:noFill/>
        </p:spPr>
        <p:txBody>
          <a:bodyPr vert="horz" wrap="square" rtlCol="0">
            <a:spAutoFit/>
          </a:bodyPr>
          <a:lstStyle/>
          <a:p>
            <a:pPr marL="354965" indent="-342265">
              <a:lnSpc>
                <a:spcPct val="100000"/>
              </a:lnSpc>
              <a:spcBef>
                <a:spcPts val="100"/>
              </a:spcBef>
              <a:buAutoNum type="alphaUcParenBoth"/>
              <a:tabLst>
                <a:tab pos="354965" algn="l"/>
              </a:tabLst>
            </a:pPr>
            <a:r>
              <a:rPr lang="en-US" sz="2000" dirty="0" smtClean="0">
                <a:cs typeface="Arial"/>
              </a:rPr>
              <a:t>4</a:t>
            </a:r>
            <a:r>
              <a:rPr lang="en-US" sz="2000" spc="-35" dirty="0" smtClean="0">
                <a:cs typeface="Arial"/>
              </a:rPr>
              <a:t> </a:t>
            </a:r>
            <a:r>
              <a:rPr lang="en-US" sz="2000" dirty="0" smtClean="0">
                <a:cs typeface="Arial"/>
              </a:rPr>
              <a:t>Nos.</a:t>
            </a:r>
            <a:r>
              <a:rPr lang="en-US" sz="2000" spc="-35" dirty="0" smtClean="0">
                <a:cs typeface="Arial"/>
              </a:rPr>
              <a:t> </a:t>
            </a:r>
            <a:r>
              <a:rPr lang="en-US" sz="2000" dirty="0" smtClean="0">
                <a:cs typeface="Arial"/>
              </a:rPr>
              <a:t>Conventional</a:t>
            </a:r>
            <a:r>
              <a:rPr lang="en-US" sz="2000" spc="-45" dirty="0" smtClean="0">
                <a:cs typeface="Arial"/>
              </a:rPr>
              <a:t> </a:t>
            </a:r>
            <a:r>
              <a:rPr lang="en-US" sz="2000" spc="-10" dirty="0" smtClean="0">
                <a:cs typeface="Arial"/>
              </a:rPr>
              <a:t>Lathes</a:t>
            </a:r>
            <a:endParaRPr lang="en-US" sz="2000" dirty="0" smtClean="0">
              <a:cs typeface="Arial"/>
            </a:endParaRPr>
          </a:p>
          <a:p>
            <a:pPr marL="354330" indent="-341630">
              <a:lnSpc>
                <a:spcPct val="100000"/>
              </a:lnSpc>
              <a:spcBef>
                <a:spcPts val="5"/>
              </a:spcBef>
              <a:buAutoNum type="alphaUcParenBoth"/>
              <a:tabLst>
                <a:tab pos="354330" algn="l"/>
              </a:tabLst>
            </a:pPr>
            <a:r>
              <a:rPr lang="en-US" sz="2000" dirty="0" smtClean="0">
                <a:cs typeface="Arial"/>
              </a:rPr>
              <a:t>1</a:t>
            </a:r>
            <a:r>
              <a:rPr lang="en-US" sz="2000" spc="-30" dirty="0" smtClean="0">
                <a:cs typeface="Arial"/>
              </a:rPr>
              <a:t> </a:t>
            </a:r>
            <a:r>
              <a:rPr lang="en-US" sz="2000" dirty="0" smtClean="0">
                <a:cs typeface="Arial"/>
              </a:rPr>
              <a:t>Nos.</a:t>
            </a:r>
            <a:r>
              <a:rPr lang="en-US" sz="2000" spc="-20" dirty="0" smtClean="0">
                <a:cs typeface="Arial"/>
              </a:rPr>
              <a:t> </a:t>
            </a:r>
            <a:r>
              <a:rPr lang="en-US" sz="2000" dirty="0" smtClean="0">
                <a:cs typeface="Arial"/>
              </a:rPr>
              <a:t>Surface</a:t>
            </a:r>
            <a:r>
              <a:rPr lang="en-US" sz="2000" spc="-50" dirty="0" smtClean="0">
                <a:cs typeface="Arial"/>
              </a:rPr>
              <a:t> </a:t>
            </a:r>
            <a:r>
              <a:rPr lang="en-US" sz="2000" spc="-10" dirty="0" smtClean="0">
                <a:cs typeface="Arial"/>
              </a:rPr>
              <a:t>Grinder</a:t>
            </a:r>
            <a:endParaRPr lang="en-US" sz="2000" dirty="0" smtClean="0">
              <a:cs typeface="Arial"/>
            </a:endParaRPr>
          </a:p>
          <a:p>
            <a:pPr marL="353695" indent="-340995">
              <a:lnSpc>
                <a:spcPct val="100000"/>
              </a:lnSpc>
              <a:buAutoNum type="alphaUcParenBoth"/>
              <a:tabLst>
                <a:tab pos="353695" algn="l"/>
              </a:tabLst>
            </a:pPr>
            <a:r>
              <a:rPr lang="en-US" sz="2000" dirty="0" smtClean="0">
                <a:cs typeface="Arial"/>
              </a:rPr>
              <a:t>2</a:t>
            </a:r>
            <a:r>
              <a:rPr lang="en-US" sz="2000" spc="-25" dirty="0" smtClean="0">
                <a:cs typeface="Arial"/>
              </a:rPr>
              <a:t> </a:t>
            </a:r>
            <a:r>
              <a:rPr lang="en-US" sz="2000" dirty="0" smtClean="0">
                <a:cs typeface="Arial"/>
              </a:rPr>
              <a:t>nos.</a:t>
            </a:r>
            <a:r>
              <a:rPr lang="en-US" sz="2000" spc="-45" dirty="0" smtClean="0">
                <a:cs typeface="Arial"/>
              </a:rPr>
              <a:t> </a:t>
            </a:r>
            <a:r>
              <a:rPr lang="en-US" sz="2000" dirty="0" smtClean="0">
                <a:cs typeface="Arial"/>
              </a:rPr>
              <a:t>Drilling</a:t>
            </a:r>
            <a:r>
              <a:rPr lang="en-US" sz="2000" spc="-30" dirty="0" smtClean="0">
                <a:cs typeface="Arial"/>
              </a:rPr>
              <a:t> </a:t>
            </a:r>
            <a:r>
              <a:rPr lang="en-US" sz="2000" spc="-10" dirty="0" smtClean="0">
                <a:cs typeface="Arial"/>
              </a:rPr>
              <a:t>Machine</a:t>
            </a:r>
            <a:endParaRPr lang="en-US" sz="2000" dirty="0" smtClean="0">
              <a:cs typeface="Arial"/>
            </a:endParaRPr>
          </a:p>
          <a:p>
            <a:pPr marL="353695" indent="-340995">
              <a:lnSpc>
                <a:spcPct val="100000"/>
              </a:lnSpc>
              <a:buAutoNum type="alphaUcParenBoth"/>
              <a:tabLst>
                <a:tab pos="353695" algn="l"/>
              </a:tabLst>
            </a:pPr>
            <a:r>
              <a:rPr lang="en-US" sz="2000" dirty="0" smtClean="0">
                <a:cs typeface="Arial"/>
              </a:rPr>
              <a:t>1</a:t>
            </a:r>
            <a:r>
              <a:rPr lang="en-US" sz="2000" spc="-20" dirty="0" smtClean="0">
                <a:cs typeface="Arial"/>
              </a:rPr>
              <a:t> </a:t>
            </a:r>
            <a:r>
              <a:rPr lang="en-US" sz="2000" dirty="0" smtClean="0">
                <a:cs typeface="Arial"/>
              </a:rPr>
              <a:t>Nos.</a:t>
            </a:r>
            <a:r>
              <a:rPr lang="en-US" sz="2000" spc="-25" dirty="0" smtClean="0">
                <a:cs typeface="Arial"/>
              </a:rPr>
              <a:t> </a:t>
            </a:r>
            <a:r>
              <a:rPr lang="en-US" sz="2000" dirty="0" smtClean="0">
                <a:cs typeface="Arial"/>
              </a:rPr>
              <a:t>VMC</a:t>
            </a:r>
            <a:r>
              <a:rPr lang="en-US" sz="2000" spc="-25" dirty="0" smtClean="0">
                <a:cs typeface="Arial"/>
              </a:rPr>
              <a:t> </a:t>
            </a:r>
            <a:r>
              <a:rPr lang="en-US" sz="2000" dirty="0" smtClean="0">
                <a:cs typeface="Arial"/>
              </a:rPr>
              <a:t>Machine</a:t>
            </a:r>
            <a:r>
              <a:rPr lang="en-US" sz="2000" spc="-45" dirty="0" smtClean="0">
                <a:cs typeface="Arial"/>
              </a:rPr>
              <a:t> </a:t>
            </a:r>
            <a:r>
              <a:rPr lang="en-US" sz="2000" dirty="0" smtClean="0">
                <a:cs typeface="Arial"/>
              </a:rPr>
              <a:t>for</a:t>
            </a:r>
            <a:r>
              <a:rPr lang="en-US" sz="2000" spc="-30" dirty="0" smtClean="0">
                <a:cs typeface="Arial"/>
              </a:rPr>
              <a:t> </a:t>
            </a:r>
            <a:r>
              <a:rPr lang="en-US" sz="2000" dirty="0" smtClean="0">
                <a:cs typeface="Arial"/>
              </a:rPr>
              <a:t>die</a:t>
            </a:r>
            <a:r>
              <a:rPr lang="en-US" sz="2000" spc="-15" dirty="0" smtClean="0">
                <a:cs typeface="Arial"/>
              </a:rPr>
              <a:t> </a:t>
            </a:r>
            <a:r>
              <a:rPr lang="en-US" sz="2000" spc="-10" dirty="0" smtClean="0">
                <a:cs typeface="Arial"/>
              </a:rPr>
              <a:t>making</a:t>
            </a:r>
            <a:endParaRPr lang="en-US" sz="2000" dirty="0">
              <a:cs typeface="Arial"/>
            </a:endParaRPr>
          </a:p>
        </p:txBody>
      </p:sp>
      <p:grpSp>
        <p:nvGrpSpPr>
          <p:cNvPr id="29" name="object 3"/>
          <p:cNvGrpSpPr/>
          <p:nvPr/>
        </p:nvGrpSpPr>
        <p:grpSpPr>
          <a:xfrm>
            <a:off x="609599" y="1295400"/>
            <a:ext cx="5249333" cy="2188845"/>
            <a:chOff x="1260081" y="850328"/>
            <a:chExt cx="3580129" cy="2188845"/>
          </a:xfrm>
        </p:grpSpPr>
        <p:pic>
          <p:nvPicPr>
            <p:cNvPr id="30" name="object 4"/>
            <p:cNvPicPr/>
            <p:nvPr/>
          </p:nvPicPr>
          <p:blipFill>
            <a:blip r:embed="rId3" cstate="print"/>
            <a:stretch>
              <a:fillRect/>
            </a:stretch>
          </p:blipFill>
          <p:spPr>
            <a:xfrm>
              <a:off x="1275969" y="866267"/>
              <a:ext cx="3547872" cy="2156967"/>
            </a:xfrm>
            <a:prstGeom prst="rect">
              <a:avLst/>
            </a:prstGeom>
          </p:spPr>
        </p:pic>
        <p:sp>
          <p:nvSpPr>
            <p:cNvPr id="31" name="object 5"/>
            <p:cNvSpPr/>
            <p:nvPr/>
          </p:nvSpPr>
          <p:spPr>
            <a:xfrm>
              <a:off x="1268018" y="858266"/>
              <a:ext cx="3564254" cy="2172970"/>
            </a:xfrm>
            <a:custGeom>
              <a:avLst/>
              <a:gdLst/>
              <a:ahLst/>
              <a:cxnLst/>
              <a:rect l="l" t="t" r="r" b="b"/>
              <a:pathLst>
                <a:path w="3564254" h="2172970">
                  <a:moveTo>
                    <a:pt x="0" y="2172843"/>
                  </a:moveTo>
                  <a:lnTo>
                    <a:pt x="3563747" y="2172843"/>
                  </a:lnTo>
                  <a:lnTo>
                    <a:pt x="3563747" y="0"/>
                  </a:lnTo>
                  <a:lnTo>
                    <a:pt x="0" y="0"/>
                  </a:lnTo>
                  <a:lnTo>
                    <a:pt x="0" y="2172843"/>
                  </a:lnTo>
                  <a:close/>
                </a:path>
              </a:pathLst>
            </a:custGeom>
            <a:ln w="15875">
              <a:solidFill>
                <a:srgbClr val="000000"/>
              </a:solidFill>
            </a:ln>
          </p:spPr>
          <p:txBody>
            <a:bodyPr wrap="square" lIns="0" tIns="0" rIns="0" bIns="0" rtlCol="0"/>
            <a:lstStyle/>
            <a:p>
              <a:endParaRPr/>
            </a:p>
          </p:txBody>
        </p:sp>
      </p:grpSp>
      <p:pic>
        <p:nvPicPr>
          <p:cNvPr id="37" name="object 7"/>
          <p:cNvPicPr/>
          <p:nvPr/>
        </p:nvPicPr>
        <p:blipFill>
          <a:blip r:embed="rId4" cstate="print"/>
          <a:stretch>
            <a:fillRect/>
          </a:stretch>
        </p:blipFill>
        <p:spPr>
          <a:xfrm>
            <a:off x="6400800" y="1295400"/>
            <a:ext cx="5105400" cy="2156967"/>
          </a:xfrm>
          <a:prstGeom prst="rect">
            <a:avLst/>
          </a:prstGeom>
        </p:spPr>
      </p:pic>
      <p:pic>
        <p:nvPicPr>
          <p:cNvPr id="38" name="object 9"/>
          <p:cNvPicPr/>
          <p:nvPr/>
        </p:nvPicPr>
        <p:blipFill>
          <a:blip r:embed="rId5" cstate="print"/>
          <a:stretch>
            <a:fillRect/>
          </a:stretch>
        </p:blipFill>
        <p:spPr>
          <a:xfrm>
            <a:off x="6400800" y="3962400"/>
            <a:ext cx="5029200" cy="1974469"/>
          </a:xfrm>
          <a:prstGeom prst="rect">
            <a:avLst/>
          </a:prstGeom>
        </p:spPr>
      </p:pic>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2056589" cy="323165"/>
          </a:xfrm>
          <a:prstGeom prst="rect">
            <a:avLst/>
          </a:prstGeom>
          <a:noFill/>
        </p:spPr>
        <p:txBody>
          <a:bodyPr vert="horz" wrap="none" lIns="0" tIns="0" rtlCol="0">
            <a:spAutoFit/>
          </a:bodyPr>
          <a:lstStyle/>
          <a:p>
            <a:r>
              <a:rPr lang="en-US" b="1" dirty="0" smtClean="0">
                <a:solidFill>
                  <a:srgbClr val="E63946"/>
                </a:solidFill>
              </a:rPr>
              <a:t>Manufacturing Plant</a:t>
            </a:r>
            <a:endParaRPr lang="en-US" b="1" dirty="0">
              <a:solidFill>
                <a:srgbClr val="E63946"/>
              </a:solidFill>
            </a:endParaRPr>
          </a:p>
        </p:txBody>
      </p:sp>
      <p:sp>
        <p:nvSpPr>
          <p:cNvPr id="5" name="TextBox 4"/>
          <p:cNvSpPr txBox="1"/>
          <p:nvPr/>
        </p:nvSpPr>
        <p:spPr>
          <a:xfrm>
            <a:off x="4191000" y="304800"/>
            <a:ext cx="3499932" cy="477054"/>
          </a:xfrm>
          <a:prstGeom prst="rect">
            <a:avLst/>
          </a:prstGeom>
          <a:noFill/>
        </p:spPr>
        <p:txBody>
          <a:bodyPr vert="horz" wrap="none" lIns="0" tIns="0" rtlCol="0">
            <a:spAutoFit/>
          </a:bodyPr>
          <a:lstStyle/>
          <a:p>
            <a:r>
              <a:rPr lang="en-US" sz="2800" b="1" dirty="0" smtClean="0">
                <a:solidFill>
                  <a:schemeClr val="bg1"/>
                </a:solidFill>
                <a:uFill>
                  <a:solidFill>
                    <a:srgbClr val="000000"/>
                  </a:solidFill>
                </a:uFill>
                <a:cs typeface="Arial"/>
              </a:rPr>
              <a:t>Storage</a:t>
            </a:r>
            <a:r>
              <a:rPr lang="en-US" sz="2800" b="1" spc="-4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Area</a:t>
            </a:r>
            <a:r>
              <a:rPr lang="en-US" sz="2800" b="1" spc="20" dirty="0" smtClean="0">
                <a:solidFill>
                  <a:schemeClr val="bg1"/>
                </a:solidFill>
                <a:uFill>
                  <a:solidFill>
                    <a:srgbClr val="000000"/>
                  </a:solidFill>
                </a:uFill>
                <a:cs typeface="Arial"/>
              </a:rPr>
              <a:t> </a:t>
            </a:r>
            <a:r>
              <a:rPr lang="en-US" sz="2800" b="1" spc="-10" dirty="0" smtClean="0">
                <a:solidFill>
                  <a:schemeClr val="bg1"/>
                </a:solidFill>
                <a:uFill>
                  <a:solidFill>
                    <a:srgbClr val="000000"/>
                  </a:solidFill>
                </a:uFill>
                <a:cs typeface="Arial"/>
              </a:rPr>
              <a:t>Overview</a:t>
            </a:r>
            <a:endParaRPr lang="en-US" sz="2800" b="1" dirty="0">
              <a:solidFill>
                <a:schemeClr val="bg1"/>
              </a:solidFil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7" name="Rounded Rectangle 16"/>
          <p:cNvSpPr/>
          <p:nvPr/>
        </p:nvSpPr>
        <p:spPr>
          <a:xfrm>
            <a:off x="381000" y="1143000"/>
            <a:ext cx="5562600" cy="3124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381000" y="4572000"/>
            <a:ext cx="5638800" cy="16510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533400" y="4772561"/>
            <a:ext cx="4876800" cy="1323439"/>
          </a:xfrm>
          <a:prstGeom prst="rect">
            <a:avLst/>
          </a:prstGeom>
          <a:noFill/>
        </p:spPr>
        <p:txBody>
          <a:bodyPr vert="horz" wrap="square" rtlCol="0">
            <a:spAutoFit/>
          </a:bodyPr>
          <a:lstStyle/>
          <a:p>
            <a:pPr marL="354965" indent="-342265">
              <a:lnSpc>
                <a:spcPct val="100000"/>
              </a:lnSpc>
              <a:spcBef>
                <a:spcPts val="100"/>
              </a:spcBef>
              <a:buAutoNum type="alphaUcParenBoth"/>
              <a:tabLst>
                <a:tab pos="354965" algn="l"/>
              </a:tabLst>
            </a:pPr>
            <a:r>
              <a:rPr lang="en-US" sz="2000" dirty="0" smtClean="0">
                <a:cs typeface="Arial"/>
              </a:rPr>
              <a:t>4</a:t>
            </a:r>
            <a:r>
              <a:rPr lang="en-US" sz="2000" spc="-35" dirty="0" smtClean="0">
                <a:cs typeface="Arial"/>
              </a:rPr>
              <a:t> </a:t>
            </a:r>
            <a:r>
              <a:rPr lang="en-US" sz="2000" dirty="0" smtClean="0">
                <a:cs typeface="Arial"/>
              </a:rPr>
              <a:t>Nos.</a:t>
            </a:r>
            <a:r>
              <a:rPr lang="en-US" sz="2000" spc="-35" dirty="0" smtClean="0">
                <a:cs typeface="Arial"/>
              </a:rPr>
              <a:t> </a:t>
            </a:r>
            <a:r>
              <a:rPr lang="en-US" sz="2000" dirty="0" smtClean="0">
                <a:cs typeface="Arial"/>
              </a:rPr>
              <a:t>Conventional</a:t>
            </a:r>
            <a:r>
              <a:rPr lang="en-US" sz="2000" spc="-45" dirty="0" smtClean="0">
                <a:cs typeface="Arial"/>
              </a:rPr>
              <a:t> </a:t>
            </a:r>
            <a:r>
              <a:rPr lang="en-US" sz="2000" spc="-10" dirty="0" smtClean="0">
                <a:cs typeface="Arial"/>
              </a:rPr>
              <a:t>Lathes</a:t>
            </a:r>
            <a:endParaRPr lang="en-US" sz="2000" dirty="0" smtClean="0">
              <a:cs typeface="Arial"/>
            </a:endParaRPr>
          </a:p>
          <a:p>
            <a:pPr marL="354330" indent="-341630">
              <a:lnSpc>
                <a:spcPct val="100000"/>
              </a:lnSpc>
              <a:spcBef>
                <a:spcPts val="5"/>
              </a:spcBef>
              <a:buAutoNum type="alphaUcParenBoth"/>
              <a:tabLst>
                <a:tab pos="354330" algn="l"/>
              </a:tabLst>
            </a:pPr>
            <a:r>
              <a:rPr lang="en-US" sz="2000" dirty="0" smtClean="0">
                <a:cs typeface="Arial"/>
              </a:rPr>
              <a:t>1</a:t>
            </a:r>
            <a:r>
              <a:rPr lang="en-US" sz="2000" spc="-30" dirty="0" smtClean="0">
                <a:cs typeface="Arial"/>
              </a:rPr>
              <a:t> </a:t>
            </a:r>
            <a:r>
              <a:rPr lang="en-US" sz="2000" dirty="0" smtClean="0">
                <a:cs typeface="Arial"/>
              </a:rPr>
              <a:t>Nos.</a:t>
            </a:r>
            <a:r>
              <a:rPr lang="en-US" sz="2000" spc="-20" dirty="0" smtClean="0">
                <a:cs typeface="Arial"/>
              </a:rPr>
              <a:t> </a:t>
            </a:r>
            <a:r>
              <a:rPr lang="en-US" sz="2000" dirty="0" smtClean="0">
                <a:cs typeface="Arial"/>
              </a:rPr>
              <a:t>Surface</a:t>
            </a:r>
            <a:r>
              <a:rPr lang="en-US" sz="2000" spc="-50" dirty="0" smtClean="0">
                <a:cs typeface="Arial"/>
              </a:rPr>
              <a:t> </a:t>
            </a:r>
            <a:r>
              <a:rPr lang="en-US" sz="2000" spc="-10" dirty="0" smtClean="0">
                <a:cs typeface="Arial"/>
              </a:rPr>
              <a:t>Grinder</a:t>
            </a:r>
            <a:endParaRPr lang="en-US" sz="2000" dirty="0" smtClean="0">
              <a:cs typeface="Arial"/>
            </a:endParaRPr>
          </a:p>
          <a:p>
            <a:pPr marL="353695" indent="-340995">
              <a:lnSpc>
                <a:spcPct val="100000"/>
              </a:lnSpc>
              <a:buAutoNum type="alphaUcParenBoth"/>
              <a:tabLst>
                <a:tab pos="353695" algn="l"/>
              </a:tabLst>
            </a:pPr>
            <a:r>
              <a:rPr lang="en-US" sz="2000" dirty="0" smtClean="0">
                <a:cs typeface="Arial"/>
              </a:rPr>
              <a:t>2</a:t>
            </a:r>
            <a:r>
              <a:rPr lang="en-US" sz="2000" spc="-25" dirty="0" smtClean="0">
                <a:cs typeface="Arial"/>
              </a:rPr>
              <a:t> </a:t>
            </a:r>
            <a:r>
              <a:rPr lang="en-US" sz="2000" dirty="0" smtClean="0">
                <a:cs typeface="Arial"/>
              </a:rPr>
              <a:t>nos.</a:t>
            </a:r>
            <a:r>
              <a:rPr lang="en-US" sz="2000" spc="-45" dirty="0" smtClean="0">
                <a:cs typeface="Arial"/>
              </a:rPr>
              <a:t> </a:t>
            </a:r>
            <a:r>
              <a:rPr lang="en-US" sz="2000" dirty="0" smtClean="0">
                <a:cs typeface="Arial"/>
              </a:rPr>
              <a:t>Drilling</a:t>
            </a:r>
            <a:r>
              <a:rPr lang="en-US" sz="2000" spc="-30" dirty="0" smtClean="0">
                <a:cs typeface="Arial"/>
              </a:rPr>
              <a:t> </a:t>
            </a:r>
            <a:r>
              <a:rPr lang="en-US" sz="2000" spc="-10" dirty="0" smtClean="0">
                <a:cs typeface="Arial"/>
              </a:rPr>
              <a:t>Machine</a:t>
            </a:r>
            <a:endParaRPr lang="en-US" sz="2000" dirty="0" smtClean="0">
              <a:cs typeface="Arial"/>
            </a:endParaRPr>
          </a:p>
          <a:p>
            <a:pPr marL="353695" indent="-340995">
              <a:lnSpc>
                <a:spcPct val="100000"/>
              </a:lnSpc>
              <a:buAutoNum type="alphaUcParenBoth"/>
              <a:tabLst>
                <a:tab pos="353695" algn="l"/>
              </a:tabLst>
            </a:pPr>
            <a:r>
              <a:rPr lang="en-US" sz="2000" dirty="0" smtClean="0">
                <a:cs typeface="Arial"/>
              </a:rPr>
              <a:t>1</a:t>
            </a:r>
            <a:r>
              <a:rPr lang="en-US" sz="2000" spc="-20" dirty="0" smtClean="0">
                <a:cs typeface="Arial"/>
              </a:rPr>
              <a:t> </a:t>
            </a:r>
            <a:r>
              <a:rPr lang="en-US" sz="2000" dirty="0" smtClean="0">
                <a:cs typeface="Arial"/>
              </a:rPr>
              <a:t>Nos.</a:t>
            </a:r>
            <a:r>
              <a:rPr lang="en-US" sz="2000" spc="-25" dirty="0" smtClean="0">
                <a:cs typeface="Arial"/>
              </a:rPr>
              <a:t> </a:t>
            </a:r>
            <a:r>
              <a:rPr lang="en-US" sz="2000" dirty="0" smtClean="0">
                <a:cs typeface="Arial"/>
              </a:rPr>
              <a:t>VMC</a:t>
            </a:r>
            <a:r>
              <a:rPr lang="en-US" sz="2000" spc="-25" dirty="0" smtClean="0">
                <a:cs typeface="Arial"/>
              </a:rPr>
              <a:t> </a:t>
            </a:r>
            <a:r>
              <a:rPr lang="en-US" sz="2000" dirty="0" smtClean="0">
                <a:cs typeface="Arial"/>
              </a:rPr>
              <a:t>Machine</a:t>
            </a:r>
            <a:r>
              <a:rPr lang="en-US" sz="2000" spc="-45" dirty="0" smtClean="0">
                <a:cs typeface="Arial"/>
              </a:rPr>
              <a:t> </a:t>
            </a:r>
            <a:r>
              <a:rPr lang="en-US" sz="2000" dirty="0" smtClean="0">
                <a:cs typeface="Arial"/>
              </a:rPr>
              <a:t>for</a:t>
            </a:r>
            <a:r>
              <a:rPr lang="en-US" sz="2000" spc="-30" dirty="0" smtClean="0">
                <a:cs typeface="Arial"/>
              </a:rPr>
              <a:t> </a:t>
            </a:r>
            <a:r>
              <a:rPr lang="en-US" sz="2000" dirty="0" smtClean="0">
                <a:cs typeface="Arial"/>
              </a:rPr>
              <a:t>die</a:t>
            </a:r>
            <a:r>
              <a:rPr lang="en-US" sz="2000" spc="-15" dirty="0" smtClean="0">
                <a:cs typeface="Arial"/>
              </a:rPr>
              <a:t> </a:t>
            </a:r>
            <a:r>
              <a:rPr lang="en-US" sz="2000" spc="-10" dirty="0" smtClean="0">
                <a:cs typeface="Arial"/>
              </a:rPr>
              <a:t>making</a:t>
            </a:r>
            <a:endParaRPr lang="en-US" sz="2000" dirty="0">
              <a:cs typeface="Arial"/>
            </a:endParaRPr>
          </a:p>
        </p:txBody>
      </p:sp>
      <p:pic>
        <p:nvPicPr>
          <p:cNvPr id="34818" name="Picture 2"/>
          <p:cNvPicPr>
            <a:picLocks noChangeAspect="1" noChangeArrowheads="1"/>
          </p:cNvPicPr>
          <p:nvPr/>
        </p:nvPicPr>
        <p:blipFill>
          <a:blip r:embed="rId3"/>
          <a:srcRect/>
          <a:stretch>
            <a:fillRect/>
          </a:stretch>
        </p:blipFill>
        <p:spPr bwMode="auto">
          <a:xfrm>
            <a:off x="517524" y="1271587"/>
            <a:ext cx="5197475" cy="2843213"/>
          </a:xfrm>
          <a:prstGeom prst="rect">
            <a:avLst/>
          </a:prstGeom>
          <a:noFill/>
          <a:ln w="9525">
            <a:noFill/>
            <a:miter lim="800000"/>
            <a:headEnd/>
            <a:tailEnd/>
          </a:ln>
          <a:effectLst/>
        </p:spPr>
      </p:pic>
      <p:sp>
        <p:nvSpPr>
          <p:cNvPr id="21" name="Rounded Rectangle 20"/>
          <p:cNvSpPr/>
          <p:nvPr/>
        </p:nvSpPr>
        <p:spPr>
          <a:xfrm>
            <a:off x="6340475" y="1143000"/>
            <a:ext cx="5562600" cy="25146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819" name="Picture 3"/>
          <p:cNvPicPr>
            <a:picLocks noChangeAspect="1" noChangeArrowheads="1"/>
          </p:cNvPicPr>
          <p:nvPr/>
        </p:nvPicPr>
        <p:blipFill>
          <a:blip r:embed="rId4"/>
          <a:srcRect/>
          <a:stretch>
            <a:fillRect/>
          </a:stretch>
        </p:blipFill>
        <p:spPr bwMode="auto">
          <a:xfrm>
            <a:off x="6477000" y="1219200"/>
            <a:ext cx="5257800" cy="2275662"/>
          </a:xfrm>
          <a:prstGeom prst="rect">
            <a:avLst/>
          </a:prstGeom>
          <a:noFill/>
          <a:ln w="9525">
            <a:noFill/>
            <a:miter lim="800000"/>
            <a:headEnd/>
            <a:tailEnd/>
          </a:ln>
          <a:effectLst/>
        </p:spPr>
      </p:pic>
      <p:sp>
        <p:nvSpPr>
          <p:cNvPr id="24" name="Rounded Rectangle 23"/>
          <p:cNvSpPr/>
          <p:nvPr/>
        </p:nvSpPr>
        <p:spPr>
          <a:xfrm>
            <a:off x="6340475" y="3886200"/>
            <a:ext cx="5562600" cy="24384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820" name="Picture 4"/>
          <p:cNvPicPr>
            <a:picLocks noChangeAspect="1" noChangeArrowheads="1"/>
          </p:cNvPicPr>
          <p:nvPr/>
        </p:nvPicPr>
        <p:blipFill>
          <a:blip r:embed="rId5"/>
          <a:srcRect/>
          <a:stretch>
            <a:fillRect/>
          </a:stretch>
        </p:blipFill>
        <p:spPr bwMode="auto">
          <a:xfrm>
            <a:off x="6477000" y="3962400"/>
            <a:ext cx="5334000" cy="2187575"/>
          </a:xfrm>
          <a:prstGeom prst="rect">
            <a:avLst/>
          </a:prstGeom>
          <a:noFill/>
          <a:ln w="9525">
            <a:noFill/>
            <a:miter lim="800000"/>
            <a:headEnd/>
            <a:tailEnd/>
          </a:ln>
          <a:effectLst/>
        </p:spPr>
      </p:pic>
    </p:spTree>
  </p:cSld>
  <p:clrMapOvr>
    <a:masterClrMapping/>
  </p:clrMapOvr>
  <p:transition>
    <p:pull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2056589" cy="323165"/>
          </a:xfrm>
          <a:prstGeom prst="rect">
            <a:avLst/>
          </a:prstGeom>
          <a:noFill/>
        </p:spPr>
        <p:txBody>
          <a:bodyPr vert="horz" wrap="none" lIns="0" tIns="0" rtlCol="0">
            <a:spAutoFit/>
          </a:bodyPr>
          <a:lstStyle/>
          <a:p>
            <a:r>
              <a:rPr lang="en-US" b="1" dirty="0" smtClean="0">
                <a:solidFill>
                  <a:srgbClr val="E63946"/>
                </a:solidFill>
              </a:rPr>
              <a:t>Manufacturing Plant</a:t>
            </a:r>
            <a:endParaRPr lang="en-US" b="1" dirty="0">
              <a:solidFill>
                <a:srgbClr val="E63946"/>
              </a:solidFill>
            </a:endParaRPr>
          </a:p>
        </p:txBody>
      </p:sp>
      <p:sp>
        <p:nvSpPr>
          <p:cNvPr id="5" name="TextBox 4"/>
          <p:cNvSpPr txBox="1"/>
          <p:nvPr/>
        </p:nvSpPr>
        <p:spPr>
          <a:xfrm>
            <a:off x="3053978" y="304800"/>
            <a:ext cx="5251822" cy="477054"/>
          </a:xfrm>
          <a:prstGeom prst="rect">
            <a:avLst/>
          </a:prstGeom>
          <a:noFill/>
        </p:spPr>
        <p:txBody>
          <a:bodyPr vert="horz" wrap="none" lIns="0" tIns="0" rtlCol="0">
            <a:spAutoFit/>
          </a:bodyPr>
          <a:lstStyle/>
          <a:p>
            <a:r>
              <a:rPr lang="en-US" sz="2800" b="1" dirty="0" smtClean="0">
                <a:solidFill>
                  <a:schemeClr val="bg1"/>
                </a:solidFill>
                <a:uFill>
                  <a:solidFill>
                    <a:srgbClr val="000000"/>
                  </a:solidFill>
                </a:uFill>
                <a:cs typeface="Arial"/>
              </a:rPr>
              <a:t>Element</a:t>
            </a:r>
            <a:r>
              <a:rPr lang="en-US" sz="2800" b="1" spc="-45"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Pleating</a:t>
            </a:r>
            <a:r>
              <a:rPr lang="en-US" sz="2800" b="1" spc="-4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section</a:t>
            </a:r>
            <a:r>
              <a:rPr lang="en-US" sz="2800" b="1" spc="-35" dirty="0" smtClean="0">
                <a:solidFill>
                  <a:schemeClr val="bg1"/>
                </a:solidFill>
                <a:uFill>
                  <a:solidFill>
                    <a:srgbClr val="000000"/>
                  </a:solidFill>
                </a:uFill>
                <a:cs typeface="Arial"/>
              </a:rPr>
              <a:t> </a:t>
            </a:r>
            <a:r>
              <a:rPr lang="en-US" sz="2800" b="1" spc="-10" dirty="0" smtClean="0">
                <a:solidFill>
                  <a:schemeClr val="bg1"/>
                </a:solidFill>
                <a:uFill>
                  <a:solidFill>
                    <a:srgbClr val="000000"/>
                  </a:solidFill>
                </a:uFill>
                <a:cs typeface="Arial"/>
              </a:rPr>
              <a:t>Overview</a:t>
            </a:r>
            <a:endParaRPr lang="en-US" sz="2800" b="1" dirty="0">
              <a:solidFill>
                <a:schemeClr val="bg1"/>
              </a:solidFil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9" name="Rounded Rectangle 18"/>
          <p:cNvSpPr/>
          <p:nvPr/>
        </p:nvSpPr>
        <p:spPr>
          <a:xfrm>
            <a:off x="381000" y="5181600"/>
            <a:ext cx="5638800" cy="10414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533400" y="5248870"/>
            <a:ext cx="5334000" cy="923330"/>
          </a:xfrm>
          <a:prstGeom prst="rect">
            <a:avLst/>
          </a:prstGeom>
          <a:noFill/>
        </p:spPr>
        <p:txBody>
          <a:bodyPr vert="horz" wrap="square" rtlCol="0">
            <a:spAutoFit/>
          </a:bodyPr>
          <a:lstStyle/>
          <a:p>
            <a:pPr marL="354330" indent="-341630">
              <a:lnSpc>
                <a:spcPct val="100000"/>
              </a:lnSpc>
              <a:spcBef>
                <a:spcPts val="100"/>
              </a:spcBef>
              <a:buAutoNum type="alphaUcParenBoth"/>
              <a:tabLst>
                <a:tab pos="354330" algn="l"/>
              </a:tabLst>
            </a:pPr>
            <a:r>
              <a:rPr lang="en-US" dirty="0" smtClean="0">
                <a:cs typeface="Arial"/>
              </a:rPr>
              <a:t>2</a:t>
            </a:r>
            <a:r>
              <a:rPr lang="en-US" spc="-30" dirty="0" smtClean="0">
                <a:cs typeface="Arial"/>
              </a:rPr>
              <a:t> </a:t>
            </a:r>
            <a:r>
              <a:rPr lang="en-US" dirty="0" err="1" smtClean="0">
                <a:cs typeface="Arial"/>
              </a:rPr>
              <a:t>Nos.Paper</a:t>
            </a:r>
            <a:r>
              <a:rPr lang="en-US" spc="-50" dirty="0" smtClean="0">
                <a:cs typeface="Arial"/>
              </a:rPr>
              <a:t> </a:t>
            </a:r>
            <a:r>
              <a:rPr lang="en-US" dirty="0" smtClean="0">
                <a:cs typeface="Arial"/>
              </a:rPr>
              <a:t>Pleating</a:t>
            </a:r>
            <a:r>
              <a:rPr lang="en-US" spc="-35" dirty="0" smtClean="0">
                <a:cs typeface="Arial"/>
              </a:rPr>
              <a:t> </a:t>
            </a:r>
            <a:r>
              <a:rPr lang="en-US" spc="-10" dirty="0" smtClean="0">
                <a:cs typeface="Arial"/>
              </a:rPr>
              <a:t>Machines</a:t>
            </a:r>
            <a:endParaRPr lang="en-US" dirty="0" smtClean="0">
              <a:cs typeface="Arial"/>
            </a:endParaRPr>
          </a:p>
          <a:p>
            <a:pPr marL="354330" indent="-341630">
              <a:lnSpc>
                <a:spcPct val="100000"/>
              </a:lnSpc>
              <a:spcBef>
                <a:spcPts val="5"/>
              </a:spcBef>
              <a:buAutoNum type="alphaUcParenBoth"/>
              <a:tabLst>
                <a:tab pos="354330" algn="l"/>
              </a:tabLst>
            </a:pPr>
            <a:r>
              <a:rPr lang="en-US" dirty="0" smtClean="0">
                <a:cs typeface="Arial"/>
              </a:rPr>
              <a:t>2</a:t>
            </a:r>
            <a:r>
              <a:rPr lang="en-US" spc="-30" dirty="0" smtClean="0">
                <a:cs typeface="Arial"/>
              </a:rPr>
              <a:t> </a:t>
            </a:r>
            <a:r>
              <a:rPr lang="en-US" dirty="0" smtClean="0">
                <a:cs typeface="Arial"/>
              </a:rPr>
              <a:t>nos.</a:t>
            </a:r>
            <a:r>
              <a:rPr lang="en-US" spc="-50" dirty="0" smtClean="0">
                <a:cs typeface="Arial"/>
              </a:rPr>
              <a:t> </a:t>
            </a:r>
            <a:r>
              <a:rPr lang="en-US" dirty="0" err="1" smtClean="0">
                <a:cs typeface="Arial"/>
              </a:rPr>
              <a:t>conveyorized</a:t>
            </a:r>
            <a:r>
              <a:rPr lang="en-US" spc="-40" dirty="0" smtClean="0">
                <a:cs typeface="Arial"/>
              </a:rPr>
              <a:t> </a:t>
            </a:r>
            <a:r>
              <a:rPr lang="en-US" dirty="0" smtClean="0">
                <a:cs typeface="Arial"/>
              </a:rPr>
              <a:t>integrated</a:t>
            </a:r>
            <a:r>
              <a:rPr lang="en-US" spc="-65" dirty="0" smtClean="0">
                <a:cs typeface="Arial"/>
              </a:rPr>
              <a:t> </a:t>
            </a:r>
            <a:r>
              <a:rPr lang="en-US" dirty="0" smtClean="0">
                <a:cs typeface="Arial"/>
              </a:rPr>
              <a:t>media</a:t>
            </a:r>
            <a:r>
              <a:rPr lang="en-US" spc="-40" dirty="0" smtClean="0">
                <a:cs typeface="Arial"/>
              </a:rPr>
              <a:t> </a:t>
            </a:r>
            <a:r>
              <a:rPr lang="en-US" dirty="0" smtClean="0">
                <a:cs typeface="Arial"/>
              </a:rPr>
              <a:t>drying</a:t>
            </a:r>
            <a:r>
              <a:rPr lang="en-US" spc="-25" dirty="0" smtClean="0">
                <a:cs typeface="Arial"/>
              </a:rPr>
              <a:t> </a:t>
            </a:r>
            <a:r>
              <a:rPr lang="en-US" spc="-20" dirty="0" smtClean="0">
                <a:cs typeface="Arial"/>
              </a:rPr>
              <a:t>Oven</a:t>
            </a:r>
            <a:endParaRPr lang="en-US" dirty="0" smtClean="0">
              <a:cs typeface="Arial"/>
            </a:endParaRPr>
          </a:p>
          <a:p>
            <a:pPr marL="353060" indent="-340360">
              <a:lnSpc>
                <a:spcPct val="100000"/>
              </a:lnSpc>
              <a:buAutoNum type="alphaUcParenBoth"/>
              <a:tabLst>
                <a:tab pos="353060" algn="l"/>
              </a:tabLst>
            </a:pPr>
            <a:r>
              <a:rPr lang="en-US" dirty="0" smtClean="0">
                <a:cs typeface="Arial"/>
              </a:rPr>
              <a:t>2</a:t>
            </a:r>
            <a:r>
              <a:rPr lang="en-US" spc="-40" dirty="0" smtClean="0">
                <a:cs typeface="Arial"/>
              </a:rPr>
              <a:t> </a:t>
            </a:r>
            <a:r>
              <a:rPr lang="en-US" dirty="0" err="1" smtClean="0">
                <a:cs typeface="Arial"/>
              </a:rPr>
              <a:t>Nos.Paper</a:t>
            </a:r>
            <a:r>
              <a:rPr lang="en-US" spc="-60" dirty="0" smtClean="0">
                <a:cs typeface="Arial"/>
              </a:rPr>
              <a:t> </a:t>
            </a:r>
            <a:r>
              <a:rPr lang="en-US" dirty="0" smtClean="0">
                <a:cs typeface="Arial"/>
              </a:rPr>
              <a:t>Clipping</a:t>
            </a:r>
            <a:r>
              <a:rPr lang="en-US" spc="-35" dirty="0" smtClean="0">
                <a:cs typeface="Arial"/>
              </a:rPr>
              <a:t> </a:t>
            </a:r>
            <a:r>
              <a:rPr lang="en-US" spc="-10" dirty="0" smtClean="0">
                <a:cs typeface="Arial"/>
              </a:rPr>
              <a:t>Machines</a:t>
            </a:r>
            <a:endParaRPr lang="en-US" dirty="0">
              <a:cs typeface="Arial"/>
            </a:endParaRPr>
          </a:p>
        </p:txBody>
      </p:sp>
      <p:sp>
        <p:nvSpPr>
          <p:cNvPr id="26" name="Rounded Rectangle 25"/>
          <p:cNvSpPr/>
          <p:nvPr/>
        </p:nvSpPr>
        <p:spPr>
          <a:xfrm>
            <a:off x="228600" y="1295400"/>
            <a:ext cx="2819400" cy="37338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object 6"/>
          <p:cNvPicPr/>
          <p:nvPr/>
        </p:nvPicPr>
        <p:blipFill>
          <a:blip r:embed="rId3" cstate="print"/>
          <a:stretch>
            <a:fillRect/>
          </a:stretch>
        </p:blipFill>
        <p:spPr>
          <a:xfrm>
            <a:off x="381000" y="1447800"/>
            <a:ext cx="2514600" cy="3360420"/>
          </a:xfrm>
          <a:prstGeom prst="rect">
            <a:avLst/>
          </a:prstGeom>
        </p:spPr>
      </p:pic>
      <p:sp>
        <p:nvSpPr>
          <p:cNvPr id="31" name="Rounded Rectangle 30"/>
          <p:cNvSpPr/>
          <p:nvPr/>
        </p:nvSpPr>
        <p:spPr>
          <a:xfrm>
            <a:off x="3200400" y="1295400"/>
            <a:ext cx="2819400" cy="37338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6324600" y="1295400"/>
            <a:ext cx="2819400" cy="48768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9220200" y="1295400"/>
            <a:ext cx="2819400" cy="48768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object 8"/>
          <p:cNvPicPr/>
          <p:nvPr/>
        </p:nvPicPr>
        <p:blipFill>
          <a:blip r:embed="rId4" cstate="print"/>
          <a:stretch>
            <a:fillRect/>
          </a:stretch>
        </p:blipFill>
        <p:spPr>
          <a:xfrm>
            <a:off x="3276600" y="1447800"/>
            <a:ext cx="2590800" cy="3360420"/>
          </a:xfrm>
          <a:prstGeom prst="rect">
            <a:avLst/>
          </a:prstGeom>
        </p:spPr>
      </p:pic>
      <p:pic>
        <p:nvPicPr>
          <p:cNvPr id="35" name="object 10"/>
          <p:cNvPicPr/>
          <p:nvPr/>
        </p:nvPicPr>
        <p:blipFill>
          <a:blip r:embed="rId5" cstate="print"/>
          <a:stretch>
            <a:fillRect/>
          </a:stretch>
        </p:blipFill>
        <p:spPr>
          <a:xfrm>
            <a:off x="6400800" y="1371600"/>
            <a:ext cx="2667000" cy="4724400"/>
          </a:xfrm>
          <a:prstGeom prst="rect">
            <a:avLst/>
          </a:prstGeom>
        </p:spPr>
      </p:pic>
      <p:pic>
        <p:nvPicPr>
          <p:cNvPr id="36" name="object 12"/>
          <p:cNvPicPr/>
          <p:nvPr/>
        </p:nvPicPr>
        <p:blipFill>
          <a:blip r:embed="rId6" cstate="print"/>
          <a:stretch>
            <a:fillRect/>
          </a:stretch>
        </p:blipFill>
        <p:spPr>
          <a:xfrm>
            <a:off x="9296400" y="1371600"/>
            <a:ext cx="2667000" cy="4726745"/>
          </a:xfrm>
          <a:prstGeom prst="rect">
            <a:avLst/>
          </a:prstGeom>
        </p:spPr>
      </p:pic>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53211" y="76200"/>
            <a:ext cx="2056589" cy="323165"/>
          </a:xfrm>
          <a:prstGeom prst="rect">
            <a:avLst/>
          </a:prstGeom>
          <a:noFill/>
        </p:spPr>
        <p:txBody>
          <a:bodyPr vert="horz" wrap="none" lIns="0" tIns="0" rtlCol="0">
            <a:spAutoFit/>
          </a:bodyPr>
          <a:lstStyle/>
          <a:p>
            <a:r>
              <a:rPr lang="en-US" b="1" dirty="0" smtClean="0">
                <a:solidFill>
                  <a:srgbClr val="E63946"/>
                </a:solidFill>
              </a:rPr>
              <a:t>Manufacturing Plant</a:t>
            </a:r>
            <a:endParaRPr lang="en-US" b="1" dirty="0">
              <a:solidFill>
                <a:srgbClr val="E63946"/>
              </a:solidFill>
            </a:endParaRPr>
          </a:p>
        </p:txBody>
      </p:sp>
      <p:sp>
        <p:nvSpPr>
          <p:cNvPr id="5" name="TextBox 4"/>
          <p:cNvSpPr txBox="1"/>
          <p:nvPr/>
        </p:nvSpPr>
        <p:spPr>
          <a:xfrm>
            <a:off x="4114800" y="361146"/>
            <a:ext cx="3352800" cy="477054"/>
          </a:xfrm>
          <a:prstGeom prst="rect">
            <a:avLst/>
          </a:prstGeom>
          <a:noFill/>
        </p:spPr>
        <p:txBody>
          <a:bodyPr vert="horz" wrap="square" lIns="0" tIns="0" rtlCol="0">
            <a:spAutoFit/>
          </a:bodyPr>
          <a:lstStyle/>
          <a:p>
            <a:pPr marL="12700">
              <a:lnSpc>
                <a:spcPct val="100000"/>
              </a:lnSpc>
              <a:spcBef>
                <a:spcPts val="100"/>
              </a:spcBef>
            </a:pPr>
            <a:r>
              <a:rPr lang="en-US" sz="2800" b="1" dirty="0" smtClean="0">
                <a:solidFill>
                  <a:schemeClr val="bg1"/>
                </a:solidFill>
                <a:uFill>
                  <a:solidFill>
                    <a:srgbClr val="000000"/>
                  </a:solidFill>
                </a:uFill>
                <a:cs typeface="Arial"/>
              </a:rPr>
              <a:t>First</a:t>
            </a:r>
            <a:r>
              <a:rPr lang="en-US" sz="2800" b="1" spc="-35"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Floor</a:t>
            </a:r>
            <a:r>
              <a:rPr lang="en-US" sz="2800" b="1" spc="-50" dirty="0" smtClean="0">
                <a:solidFill>
                  <a:schemeClr val="bg1"/>
                </a:solidFill>
                <a:uFill>
                  <a:solidFill>
                    <a:srgbClr val="000000"/>
                  </a:solidFill>
                </a:uFill>
                <a:cs typeface="Arial"/>
              </a:rPr>
              <a:t> </a:t>
            </a:r>
            <a:r>
              <a:rPr lang="en-US" sz="2800" b="1" spc="-10" dirty="0" smtClean="0">
                <a:solidFill>
                  <a:schemeClr val="bg1"/>
                </a:solidFill>
                <a:uFill>
                  <a:solidFill>
                    <a:srgbClr val="000000"/>
                  </a:solidFill>
                </a:uFill>
                <a:cs typeface="Arial"/>
              </a:rPr>
              <a:t>Overview</a:t>
            </a:r>
            <a:endParaRPr lang="en-US" sz="2800" dirty="0">
              <a:solidFill>
                <a:schemeClr val="bg1"/>
              </a:solidFill>
              <a:cs typeface="Arial"/>
            </a:endParaRPr>
          </a:p>
        </p:txBody>
      </p:sp>
      <p:pic>
        <p:nvPicPr>
          <p:cNvPr id="6" name="Picture 5" descr="logo.png"/>
          <p:cNvPicPr>
            <a:picLocks/>
          </p:cNvPicPr>
          <p:nvPr/>
        </p:nvPicPr>
        <p:blipFill>
          <a:blip r:embed="rId3"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3" name="Rounded Rectangle 12"/>
          <p:cNvSpPr/>
          <p:nvPr/>
        </p:nvSpPr>
        <p:spPr>
          <a:xfrm>
            <a:off x="228600" y="1168400"/>
            <a:ext cx="2743200" cy="2362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a:off x="3200400" y="1143000"/>
            <a:ext cx="2743200" cy="2362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ounded Rectangle 48"/>
          <p:cNvSpPr/>
          <p:nvPr/>
        </p:nvSpPr>
        <p:spPr>
          <a:xfrm>
            <a:off x="6172200" y="1143000"/>
            <a:ext cx="2743200" cy="2362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ounded Rectangle 59"/>
          <p:cNvSpPr/>
          <p:nvPr/>
        </p:nvSpPr>
        <p:spPr>
          <a:xfrm>
            <a:off x="9144000" y="1117600"/>
            <a:ext cx="2743200" cy="2362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304800" y="3124200"/>
            <a:ext cx="2590800" cy="3048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91" name="Rectangle 90"/>
          <p:cNvSpPr/>
          <p:nvPr/>
        </p:nvSpPr>
        <p:spPr>
          <a:xfrm>
            <a:off x="457200" y="3154630"/>
            <a:ext cx="2286000" cy="274370"/>
          </a:xfrm>
          <a:prstGeom prst="rect">
            <a:avLst/>
          </a:prstGeom>
        </p:spPr>
        <p:txBody>
          <a:bodyPr wrap="square">
            <a:spAutoFit/>
          </a:bodyPr>
          <a:lstStyle/>
          <a:p>
            <a:pPr marL="84455">
              <a:lnSpc>
                <a:spcPts val="1365"/>
              </a:lnSpc>
            </a:pPr>
            <a:r>
              <a:rPr lang="en-US" sz="1400" b="1" dirty="0" smtClean="0">
                <a:solidFill>
                  <a:schemeClr val="bg1"/>
                </a:solidFill>
                <a:cs typeface="Tw Cen MT"/>
              </a:rPr>
              <a:t>2</a:t>
            </a:r>
            <a:r>
              <a:rPr lang="en-US" sz="1400" b="1" spc="-5" dirty="0" smtClean="0">
                <a:solidFill>
                  <a:schemeClr val="bg1"/>
                </a:solidFill>
                <a:cs typeface="Tw Cen MT"/>
              </a:rPr>
              <a:t> N</a:t>
            </a:r>
            <a:r>
              <a:rPr lang="en-US" sz="1400" b="1" dirty="0" smtClean="0">
                <a:solidFill>
                  <a:schemeClr val="bg1"/>
                </a:solidFill>
                <a:cs typeface="Tw Cen MT"/>
              </a:rPr>
              <a:t>os.</a:t>
            </a:r>
            <a:r>
              <a:rPr lang="en-US" sz="1400" b="1" spc="-15" dirty="0" smtClean="0">
                <a:solidFill>
                  <a:schemeClr val="bg1"/>
                </a:solidFill>
                <a:cs typeface="Tw Cen MT"/>
              </a:rPr>
              <a:t> </a:t>
            </a:r>
            <a:r>
              <a:rPr lang="en-US" sz="1400" b="1" dirty="0" smtClean="0">
                <a:solidFill>
                  <a:schemeClr val="bg1"/>
                </a:solidFill>
                <a:cs typeface="Tw Cen MT"/>
              </a:rPr>
              <a:t>Filter</a:t>
            </a:r>
            <a:r>
              <a:rPr lang="en-US" sz="1400" b="1" spc="-15" dirty="0" smtClean="0">
                <a:solidFill>
                  <a:schemeClr val="bg1"/>
                </a:solidFill>
                <a:cs typeface="Tw Cen MT"/>
              </a:rPr>
              <a:t> </a:t>
            </a:r>
            <a:r>
              <a:rPr lang="en-US" sz="1400" b="1" spc="-10" dirty="0" smtClean="0">
                <a:solidFill>
                  <a:schemeClr val="bg1"/>
                </a:solidFill>
                <a:cs typeface="Tw Cen MT"/>
              </a:rPr>
              <a:t>Element </a:t>
            </a:r>
            <a:r>
              <a:rPr lang="en-US" sz="1400" b="1" spc="-20" dirty="0" smtClean="0">
                <a:solidFill>
                  <a:schemeClr val="bg1"/>
                </a:solidFill>
                <a:cs typeface="Tw Cen MT"/>
              </a:rPr>
              <a:t>line</a:t>
            </a:r>
            <a:endParaRPr lang="en-US" sz="1400" b="1" dirty="0">
              <a:solidFill>
                <a:schemeClr val="bg1"/>
              </a:solidFill>
              <a:cs typeface="Tw Cen MT"/>
            </a:endParaRPr>
          </a:p>
        </p:txBody>
      </p:sp>
      <p:sp>
        <p:nvSpPr>
          <p:cNvPr id="92" name="Rectangle 91"/>
          <p:cNvSpPr/>
          <p:nvPr/>
        </p:nvSpPr>
        <p:spPr>
          <a:xfrm>
            <a:off x="3276600" y="3112532"/>
            <a:ext cx="2514600" cy="3048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93" name="Rectangle 92"/>
          <p:cNvSpPr/>
          <p:nvPr/>
        </p:nvSpPr>
        <p:spPr>
          <a:xfrm>
            <a:off x="3363471" y="3124200"/>
            <a:ext cx="2503929" cy="307777"/>
          </a:xfrm>
          <a:prstGeom prst="rect">
            <a:avLst/>
          </a:prstGeom>
        </p:spPr>
        <p:txBody>
          <a:bodyPr wrap="square">
            <a:spAutoFit/>
          </a:bodyPr>
          <a:lstStyle/>
          <a:p>
            <a:pPr marL="73660" marR="212090">
              <a:lnSpc>
                <a:spcPct val="100000"/>
              </a:lnSpc>
              <a:spcBef>
                <a:spcPts val="365"/>
              </a:spcBef>
            </a:pPr>
            <a:r>
              <a:rPr lang="en-US" sz="1400" b="1" dirty="0" smtClean="0">
                <a:solidFill>
                  <a:schemeClr val="bg1"/>
                </a:solidFill>
                <a:cs typeface="Tw Cen MT"/>
              </a:rPr>
              <a:t>Rolling</a:t>
            </a:r>
            <a:r>
              <a:rPr lang="en-US" sz="1400" b="1" spc="-25" dirty="0" smtClean="0">
                <a:solidFill>
                  <a:schemeClr val="bg1"/>
                </a:solidFill>
                <a:cs typeface="Tw Cen MT"/>
              </a:rPr>
              <a:t> </a:t>
            </a:r>
            <a:r>
              <a:rPr lang="en-US" sz="1400" b="1" dirty="0" smtClean="0">
                <a:solidFill>
                  <a:schemeClr val="bg1"/>
                </a:solidFill>
                <a:cs typeface="Tw Cen MT"/>
              </a:rPr>
              <a:t>&amp;</a:t>
            </a:r>
            <a:r>
              <a:rPr lang="en-US" sz="1400" b="1" spc="-5" dirty="0" smtClean="0">
                <a:solidFill>
                  <a:schemeClr val="bg1"/>
                </a:solidFill>
                <a:cs typeface="Tw Cen MT"/>
              </a:rPr>
              <a:t> </a:t>
            </a:r>
            <a:r>
              <a:rPr lang="en-US" sz="1400" b="1" dirty="0" smtClean="0">
                <a:solidFill>
                  <a:schemeClr val="bg1"/>
                </a:solidFill>
                <a:cs typeface="Tw Cen MT"/>
              </a:rPr>
              <a:t>spot</a:t>
            </a:r>
            <a:r>
              <a:rPr lang="en-US" sz="1400" b="1" spc="-30" dirty="0" smtClean="0">
                <a:solidFill>
                  <a:schemeClr val="bg1"/>
                </a:solidFill>
                <a:cs typeface="Tw Cen MT"/>
              </a:rPr>
              <a:t> </a:t>
            </a:r>
            <a:r>
              <a:rPr lang="en-US" sz="1400" b="1" spc="-10" dirty="0" smtClean="0">
                <a:solidFill>
                  <a:schemeClr val="bg1"/>
                </a:solidFill>
                <a:cs typeface="Tw Cen MT"/>
              </a:rPr>
              <a:t>welding </a:t>
            </a:r>
            <a:r>
              <a:rPr lang="en-US" sz="1400" b="1" spc="-20" dirty="0" smtClean="0">
                <a:solidFill>
                  <a:schemeClr val="bg1"/>
                </a:solidFill>
                <a:cs typeface="Tw Cen MT"/>
              </a:rPr>
              <a:t>line</a:t>
            </a:r>
            <a:endParaRPr lang="en-US" sz="1400" b="1" dirty="0">
              <a:solidFill>
                <a:schemeClr val="bg1"/>
              </a:solidFill>
              <a:cs typeface="Tw Cen MT"/>
            </a:endParaRPr>
          </a:p>
        </p:txBody>
      </p:sp>
      <p:sp>
        <p:nvSpPr>
          <p:cNvPr id="94" name="Rectangle 93"/>
          <p:cNvSpPr/>
          <p:nvPr/>
        </p:nvSpPr>
        <p:spPr>
          <a:xfrm>
            <a:off x="6237728" y="3124200"/>
            <a:ext cx="2601471" cy="3048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95" name="Rectangle 94"/>
          <p:cNvSpPr/>
          <p:nvPr/>
        </p:nvSpPr>
        <p:spPr>
          <a:xfrm>
            <a:off x="6324600" y="3121223"/>
            <a:ext cx="2438400" cy="307777"/>
          </a:xfrm>
          <a:prstGeom prst="rect">
            <a:avLst/>
          </a:prstGeom>
        </p:spPr>
        <p:txBody>
          <a:bodyPr wrap="square">
            <a:spAutoFit/>
          </a:bodyPr>
          <a:lstStyle/>
          <a:p>
            <a:pPr marL="92075">
              <a:lnSpc>
                <a:spcPct val="100000"/>
              </a:lnSpc>
              <a:spcBef>
                <a:spcPts val="334"/>
              </a:spcBef>
            </a:pPr>
            <a:r>
              <a:rPr lang="en-US" sz="1400" b="1" dirty="0" smtClean="0">
                <a:solidFill>
                  <a:schemeClr val="bg1"/>
                </a:solidFill>
                <a:cs typeface="Tw Cen MT"/>
              </a:rPr>
              <a:t>2 Nos. Element</a:t>
            </a:r>
            <a:r>
              <a:rPr lang="en-US" sz="1400" b="1" spc="-40" dirty="0" smtClean="0">
                <a:solidFill>
                  <a:schemeClr val="bg1"/>
                </a:solidFill>
                <a:cs typeface="Tw Cen MT"/>
              </a:rPr>
              <a:t> </a:t>
            </a:r>
            <a:r>
              <a:rPr lang="en-US" sz="1400" b="1" spc="-10" dirty="0" smtClean="0">
                <a:solidFill>
                  <a:schemeClr val="bg1"/>
                </a:solidFill>
                <a:cs typeface="Tw Cen MT"/>
              </a:rPr>
              <a:t>Curing </a:t>
            </a:r>
            <a:r>
              <a:rPr lang="en-US" sz="1400" b="1" spc="-20" dirty="0" smtClean="0">
                <a:solidFill>
                  <a:schemeClr val="bg1"/>
                </a:solidFill>
                <a:cs typeface="Tw Cen MT"/>
              </a:rPr>
              <a:t>Oven</a:t>
            </a:r>
            <a:endParaRPr lang="en-US" sz="1400" b="1" dirty="0">
              <a:solidFill>
                <a:schemeClr val="bg1"/>
              </a:solidFill>
              <a:cs typeface="Tw Cen MT"/>
            </a:endParaRPr>
          </a:p>
        </p:txBody>
      </p:sp>
      <p:sp>
        <p:nvSpPr>
          <p:cNvPr id="96" name="Rectangle 95"/>
          <p:cNvSpPr/>
          <p:nvPr/>
        </p:nvSpPr>
        <p:spPr>
          <a:xfrm>
            <a:off x="9220200" y="3112532"/>
            <a:ext cx="2514599" cy="3048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97" name="Rectangle 96"/>
          <p:cNvSpPr/>
          <p:nvPr/>
        </p:nvSpPr>
        <p:spPr>
          <a:xfrm>
            <a:off x="8991600" y="3091190"/>
            <a:ext cx="2819400" cy="261610"/>
          </a:xfrm>
          <a:prstGeom prst="rect">
            <a:avLst/>
          </a:prstGeom>
        </p:spPr>
        <p:txBody>
          <a:bodyPr wrap="square">
            <a:spAutoFit/>
          </a:bodyPr>
          <a:lstStyle/>
          <a:p>
            <a:pPr marL="92075" algn="ctr">
              <a:lnSpc>
                <a:spcPct val="100000"/>
              </a:lnSpc>
              <a:spcBef>
                <a:spcPts val="285"/>
              </a:spcBef>
            </a:pPr>
            <a:r>
              <a:rPr lang="en-US" sz="1100" b="1" dirty="0" smtClean="0">
                <a:solidFill>
                  <a:schemeClr val="bg1"/>
                </a:solidFill>
                <a:cs typeface="Tw Cen MT"/>
              </a:rPr>
              <a:t>2</a:t>
            </a:r>
            <a:r>
              <a:rPr lang="en-US" sz="1100" b="1" spc="-25" dirty="0" smtClean="0">
                <a:solidFill>
                  <a:schemeClr val="bg1"/>
                </a:solidFill>
                <a:cs typeface="Tw Cen MT"/>
              </a:rPr>
              <a:t> N</a:t>
            </a:r>
            <a:r>
              <a:rPr lang="en-US" sz="1100" b="1" dirty="0" smtClean="0">
                <a:solidFill>
                  <a:schemeClr val="bg1"/>
                </a:solidFill>
                <a:cs typeface="Tw Cen MT"/>
              </a:rPr>
              <a:t>os. Automatic</a:t>
            </a:r>
            <a:r>
              <a:rPr lang="en-US" sz="1100" b="1" spc="-70" dirty="0" smtClean="0">
                <a:solidFill>
                  <a:schemeClr val="bg1"/>
                </a:solidFill>
                <a:cs typeface="Tw Cen MT"/>
              </a:rPr>
              <a:t> </a:t>
            </a:r>
            <a:r>
              <a:rPr lang="en-US" sz="1100" b="1" spc="-50" dirty="0" smtClean="0">
                <a:solidFill>
                  <a:schemeClr val="bg1"/>
                </a:solidFill>
                <a:cs typeface="Tw Cen MT"/>
              </a:rPr>
              <a:t>&amp; </a:t>
            </a:r>
            <a:r>
              <a:rPr lang="en-US" sz="1100" b="1" dirty="0" smtClean="0">
                <a:solidFill>
                  <a:schemeClr val="bg1"/>
                </a:solidFill>
                <a:cs typeface="Tw Cen MT"/>
              </a:rPr>
              <a:t>manual seaming</a:t>
            </a:r>
            <a:r>
              <a:rPr lang="en-US" sz="1100" b="1" spc="-60" dirty="0" smtClean="0">
                <a:solidFill>
                  <a:schemeClr val="bg1"/>
                </a:solidFill>
                <a:cs typeface="Tw Cen MT"/>
              </a:rPr>
              <a:t> </a:t>
            </a:r>
            <a:r>
              <a:rPr lang="en-US" sz="1100" b="1" spc="-20" dirty="0" smtClean="0">
                <a:solidFill>
                  <a:schemeClr val="bg1"/>
                </a:solidFill>
                <a:cs typeface="Tw Cen MT"/>
              </a:rPr>
              <a:t>Line</a:t>
            </a:r>
            <a:endParaRPr lang="en-US" sz="1100" b="1" dirty="0">
              <a:solidFill>
                <a:schemeClr val="bg1"/>
              </a:solidFill>
              <a:cs typeface="Tw Cen MT"/>
            </a:endParaRPr>
          </a:p>
        </p:txBody>
      </p:sp>
      <p:sp>
        <p:nvSpPr>
          <p:cNvPr id="98" name="Rounded Rectangle 97"/>
          <p:cNvSpPr/>
          <p:nvPr/>
        </p:nvSpPr>
        <p:spPr>
          <a:xfrm>
            <a:off x="228601" y="3756212"/>
            <a:ext cx="2743200" cy="2362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ounded Rectangle 99"/>
          <p:cNvSpPr/>
          <p:nvPr/>
        </p:nvSpPr>
        <p:spPr>
          <a:xfrm>
            <a:off x="3200400" y="3733800"/>
            <a:ext cx="2743200" cy="2359212"/>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ounded Rectangle 101"/>
          <p:cNvSpPr/>
          <p:nvPr/>
        </p:nvSpPr>
        <p:spPr>
          <a:xfrm>
            <a:off x="6172201" y="3730812"/>
            <a:ext cx="2743200" cy="2362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ounded Rectangle 103"/>
          <p:cNvSpPr/>
          <p:nvPr/>
        </p:nvSpPr>
        <p:spPr>
          <a:xfrm>
            <a:off x="9144001" y="3705412"/>
            <a:ext cx="2743200" cy="2362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81001" y="5712012"/>
            <a:ext cx="2514600" cy="3048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107" name="Rectangle 106"/>
          <p:cNvSpPr/>
          <p:nvPr/>
        </p:nvSpPr>
        <p:spPr>
          <a:xfrm>
            <a:off x="762000" y="5712023"/>
            <a:ext cx="1828800" cy="307777"/>
          </a:xfrm>
          <a:prstGeom prst="rect">
            <a:avLst/>
          </a:prstGeom>
        </p:spPr>
        <p:txBody>
          <a:bodyPr wrap="square">
            <a:spAutoFit/>
          </a:bodyPr>
          <a:lstStyle/>
          <a:p>
            <a:pPr marL="92075">
              <a:lnSpc>
                <a:spcPct val="100000"/>
              </a:lnSpc>
              <a:spcBef>
                <a:spcPts val="290"/>
              </a:spcBef>
            </a:pPr>
            <a:r>
              <a:rPr lang="en-US" sz="1400" b="1" dirty="0" err="1" smtClean="0">
                <a:solidFill>
                  <a:schemeClr val="bg1"/>
                </a:solidFill>
                <a:cs typeface="Tw Cen MT"/>
              </a:rPr>
              <a:t>Laster</a:t>
            </a:r>
            <a:r>
              <a:rPr lang="en-US" sz="1400" b="1" spc="-45" dirty="0" smtClean="0">
                <a:solidFill>
                  <a:schemeClr val="bg1"/>
                </a:solidFill>
                <a:cs typeface="Tw Cen MT"/>
              </a:rPr>
              <a:t> </a:t>
            </a:r>
            <a:r>
              <a:rPr lang="en-US" sz="1400" b="1" dirty="0" smtClean="0">
                <a:solidFill>
                  <a:schemeClr val="bg1"/>
                </a:solidFill>
                <a:cs typeface="Tw Cen MT"/>
              </a:rPr>
              <a:t>printing</a:t>
            </a:r>
            <a:r>
              <a:rPr lang="en-US" sz="1400" b="1" spc="-15" dirty="0" smtClean="0">
                <a:solidFill>
                  <a:schemeClr val="bg1"/>
                </a:solidFill>
                <a:cs typeface="Tw Cen MT"/>
              </a:rPr>
              <a:t> </a:t>
            </a:r>
            <a:r>
              <a:rPr lang="en-US" sz="1400" b="1" spc="-25" dirty="0" smtClean="0">
                <a:solidFill>
                  <a:schemeClr val="bg1"/>
                </a:solidFill>
                <a:cs typeface="Tw Cen MT"/>
              </a:rPr>
              <a:t>M/C</a:t>
            </a:r>
            <a:endParaRPr lang="en-US" sz="1400" b="1" dirty="0">
              <a:solidFill>
                <a:schemeClr val="bg1"/>
              </a:solidFill>
              <a:cs typeface="Tw Cen MT"/>
            </a:endParaRPr>
          </a:p>
        </p:txBody>
      </p:sp>
      <p:sp>
        <p:nvSpPr>
          <p:cNvPr id="108" name="Rectangle 107"/>
          <p:cNvSpPr/>
          <p:nvPr/>
        </p:nvSpPr>
        <p:spPr>
          <a:xfrm>
            <a:off x="3276601" y="5700344"/>
            <a:ext cx="2514600" cy="3048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109" name="Rectangle 108"/>
          <p:cNvSpPr/>
          <p:nvPr/>
        </p:nvSpPr>
        <p:spPr>
          <a:xfrm>
            <a:off x="3810000" y="5712023"/>
            <a:ext cx="1741927" cy="307777"/>
          </a:xfrm>
          <a:prstGeom prst="rect">
            <a:avLst/>
          </a:prstGeom>
        </p:spPr>
        <p:txBody>
          <a:bodyPr wrap="square">
            <a:spAutoFit/>
          </a:bodyPr>
          <a:lstStyle/>
          <a:p>
            <a:pPr marL="92075">
              <a:lnSpc>
                <a:spcPct val="100000"/>
              </a:lnSpc>
              <a:spcBef>
                <a:spcPts val="290"/>
              </a:spcBef>
            </a:pPr>
            <a:r>
              <a:rPr lang="en-US" sz="1400" b="1" dirty="0" smtClean="0">
                <a:solidFill>
                  <a:schemeClr val="bg1"/>
                </a:solidFill>
                <a:cs typeface="Tw Cen MT"/>
              </a:rPr>
              <a:t>FG</a:t>
            </a:r>
            <a:r>
              <a:rPr lang="en-US" sz="1400" b="1" spc="-15" dirty="0" smtClean="0">
                <a:solidFill>
                  <a:schemeClr val="bg1"/>
                </a:solidFill>
                <a:cs typeface="Tw Cen MT"/>
              </a:rPr>
              <a:t> </a:t>
            </a:r>
            <a:r>
              <a:rPr lang="en-US" sz="1400" b="1" dirty="0" smtClean="0">
                <a:solidFill>
                  <a:schemeClr val="bg1"/>
                </a:solidFill>
                <a:cs typeface="Tw Cen MT"/>
              </a:rPr>
              <a:t>Storage</a:t>
            </a:r>
            <a:r>
              <a:rPr lang="en-US" sz="1400" b="1" spc="-45" dirty="0" smtClean="0">
                <a:solidFill>
                  <a:schemeClr val="bg1"/>
                </a:solidFill>
                <a:cs typeface="Tw Cen MT"/>
              </a:rPr>
              <a:t> </a:t>
            </a:r>
            <a:r>
              <a:rPr lang="en-US" sz="1400" b="1" spc="-20" dirty="0" smtClean="0">
                <a:solidFill>
                  <a:schemeClr val="bg1"/>
                </a:solidFill>
                <a:cs typeface="Tw Cen MT"/>
              </a:rPr>
              <a:t>Area</a:t>
            </a:r>
            <a:endParaRPr lang="en-US" sz="1400" b="1" dirty="0">
              <a:solidFill>
                <a:schemeClr val="bg1"/>
              </a:solidFill>
              <a:cs typeface="Tw Cen MT"/>
            </a:endParaRPr>
          </a:p>
        </p:txBody>
      </p:sp>
      <p:sp>
        <p:nvSpPr>
          <p:cNvPr id="110" name="Rectangle 109"/>
          <p:cNvSpPr/>
          <p:nvPr/>
        </p:nvSpPr>
        <p:spPr>
          <a:xfrm>
            <a:off x="6237730" y="5712012"/>
            <a:ext cx="2601470" cy="3048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111" name="Rectangle 110"/>
          <p:cNvSpPr/>
          <p:nvPr/>
        </p:nvSpPr>
        <p:spPr>
          <a:xfrm>
            <a:off x="7010401" y="5712023"/>
            <a:ext cx="1219199" cy="307777"/>
          </a:xfrm>
          <a:prstGeom prst="rect">
            <a:avLst/>
          </a:prstGeom>
        </p:spPr>
        <p:txBody>
          <a:bodyPr wrap="square">
            <a:spAutoFit/>
          </a:bodyPr>
          <a:lstStyle/>
          <a:p>
            <a:pPr marL="91440">
              <a:lnSpc>
                <a:spcPct val="100000"/>
              </a:lnSpc>
              <a:spcBef>
                <a:spcPts val="290"/>
              </a:spcBef>
            </a:pPr>
            <a:r>
              <a:rPr lang="en-US" sz="1400" b="1" dirty="0" smtClean="0">
                <a:solidFill>
                  <a:schemeClr val="bg1"/>
                </a:solidFill>
                <a:cs typeface="Tw Cen MT"/>
              </a:rPr>
              <a:t>Packing</a:t>
            </a:r>
            <a:r>
              <a:rPr lang="en-US" sz="1400" b="1" spc="-25" dirty="0" smtClean="0">
                <a:solidFill>
                  <a:schemeClr val="bg1"/>
                </a:solidFill>
                <a:cs typeface="Tw Cen MT"/>
              </a:rPr>
              <a:t> </a:t>
            </a:r>
            <a:r>
              <a:rPr lang="en-US" sz="1400" b="1" spc="-20" dirty="0" smtClean="0">
                <a:solidFill>
                  <a:schemeClr val="bg1"/>
                </a:solidFill>
                <a:cs typeface="Tw Cen MT"/>
              </a:rPr>
              <a:t>Line</a:t>
            </a:r>
            <a:endParaRPr lang="en-US" sz="1400" b="1" dirty="0">
              <a:solidFill>
                <a:schemeClr val="bg1"/>
              </a:solidFill>
              <a:cs typeface="Tw Cen MT"/>
            </a:endParaRPr>
          </a:p>
        </p:txBody>
      </p:sp>
      <p:sp>
        <p:nvSpPr>
          <p:cNvPr id="112" name="Rectangle 111"/>
          <p:cNvSpPr/>
          <p:nvPr/>
        </p:nvSpPr>
        <p:spPr>
          <a:xfrm>
            <a:off x="9220200" y="5700344"/>
            <a:ext cx="2580130" cy="3048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113" name="Rectangle 112"/>
          <p:cNvSpPr/>
          <p:nvPr/>
        </p:nvSpPr>
        <p:spPr>
          <a:xfrm>
            <a:off x="9372600" y="5712023"/>
            <a:ext cx="2351530" cy="307777"/>
          </a:xfrm>
          <a:prstGeom prst="rect">
            <a:avLst/>
          </a:prstGeom>
        </p:spPr>
        <p:txBody>
          <a:bodyPr wrap="square">
            <a:spAutoFit/>
          </a:bodyPr>
          <a:lstStyle/>
          <a:p>
            <a:pPr marL="84455" marR="111760">
              <a:lnSpc>
                <a:spcPct val="100000"/>
              </a:lnSpc>
              <a:spcBef>
                <a:spcPts val="290"/>
              </a:spcBef>
            </a:pPr>
            <a:r>
              <a:rPr lang="en-US" sz="1400" b="1" dirty="0" smtClean="0">
                <a:solidFill>
                  <a:schemeClr val="bg1"/>
                </a:solidFill>
                <a:cs typeface="Tw Cen MT"/>
              </a:rPr>
              <a:t>Leak</a:t>
            </a:r>
            <a:r>
              <a:rPr lang="en-US" sz="1400" b="1" spc="-20" dirty="0" smtClean="0">
                <a:solidFill>
                  <a:schemeClr val="bg1"/>
                </a:solidFill>
                <a:cs typeface="Tw Cen MT"/>
              </a:rPr>
              <a:t> </a:t>
            </a:r>
            <a:r>
              <a:rPr lang="en-US" sz="1400" b="1" dirty="0" smtClean="0">
                <a:solidFill>
                  <a:schemeClr val="bg1"/>
                </a:solidFill>
                <a:cs typeface="Tw Cen MT"/>
              </a:rPr>
              <a:t>Testing</a:t>
            </a:r>
            <a:r>
              <a:rPr lang="en-US" sz="1400" b="1" spc="-20" dirty="0" smtClean="0">
                <a:solidFill>
                  <a:schemeClr val="bg1"/>
                </a:solidFill>
                <a:cs typeface="Tw Cen MT"/>
              </a:rPr>
              <a:t> </a:t>
            </a:r>
            <a:r>
              <a:rPr lang="en-US" sz="1400" b="1" dirty="0" smtClean="0">
                <a:solidFill>
                  <a:schemeClr val="bg1"/>
                </a:solidFill>
                <a:cs typeface="Tw Cen MT"/>
              </a:rPr>
              <a:t>M/C’s</a:t>
            </a:r>
            <a:r>
              <a:rPr lang="en-US" sz="1400" b="1" spc="-15" dirty="0" smtClean="0">
                <a:solidFill>
                  <a:schemeClr val="bg1"/>
                </a:solidFill>
                <a:cs typeface="Tw Cen MT"/>
              </a:rPr>
              <a:t> </a:t>
            </a:r>
            <a:r>
              <a:rPr lang="en-US" sz="1400" b="1" dirty="0" smtClean="0">
                <a:solidFill>
                  <a:schemeClr val="bg1"/>
                </a:solidFill>
                <a:cs typeface="Tw Cen MT"/>
              </a:rPr>
              <a:t>:-</a:t>
            </a:r>
            <a:r>
              <a:rPr lang="en-US" sz="1400" b="1" spc="-50" dirty="0" smtClean="0">
                <a:solidFill>
                  <a:schemeClr val="bg1"/>
                </a:solidFill>
                <a:cs typeface="Tw Cen MT"/>
              </a:rPr>
              <a:t>4 </a:t>
            </a:r>
            <a:r>
              <a:rPr lang="en-US" sz="1400" b="1" spc="-20" dirty="0" smtClean="0">
                <a:solidFill>
                  <a:schemeClr val="bg1"/>
                </a:solidFill>
                <a:cs typeface="Tw Cen MT"/>
              </a:rPr>
              <a:t>Nos.</a:t>
            </a:r>
            <a:endParaRPr lang="en-US" sz="1400" b="1" dirty="0">
              <a:solidFill>
                <a:schemeClr val="bg1"/>
              </a:solidFill>
              <a:cs typeface="Tw Cen MT"/>
            </a:endParaRPr>
          </a:p>
        </p:txBody>
      </p:sp>
      <p:pic>
        <p:nvPicPr>
          <p:cNvPr id="35842" name="Picture 2"/>
          <p:cNvPicPr>
            <a:picLocks noChangeAspect="1" noChangeArrowheads="1"/>
          </p:cNvPicPr>
          <p:nvPr/>
        </p:nvPicPr>
        <p:blipFill>
          <a:blip r:embed="rId4"/>
          <a:srcRect/>
          <a:stretch>
            <a:fillRect/>
          </a:stretch>
        </p:blipFill>
        <p:spPr bwMode="auto">
          <a:xfrm>
            <a:off x="3276600" y="1219201"/>
            <a:ext cx="2514600" cy="1828800"/>
          </a:xfrm>
          <a:prstGeom prst="rect">
            <a:avLst/>
          </a:prstGeom>
          <a:noFill/>
          <a:ln w="9525">
            <a:noFill/>
            <a:miter lim="800000"/>
            <a:headEnd/>
            <a:tailEnd/>
          </a:ln>
          <a:effectLst/>
        </p:spPr>
      </p:pic>
      <p:pic>
        <p:nvPicPr>
          <p:cNvPr id="35843" name="Picture 3"/>
          <p:cNvPicPr>
            <a:picLocks noChangeAspect="1" noChangeArrowheads="1"/>
          </p:cNvPicPr>
          <p:nvPr/>
        </p:nvPicPr>
        <p:blipFill>
          <a:blip r:embed="rId5"/>
          <a:srcRect/>
          <a:stretch>
            <a:fillRect/>
          </a:stretch>
        </p:blipFill>
        <p:spPr bwMode="auto">
          <a:xfrm>
            <a:off x="304800" y="1219201"/>
            <a:ext cx="2590800" cy="1828800"/>
          </a:xfrm>
          <a:prstGeom prst="rect">
            <a:avLst/>
          </a:prstGeom>
          <a:noFill/>
          <a:ln w="9525">
            <a:noFill/>
            <a:miter lim="800000"/>
            <a:headEnd/>
            <a:tailEnd/>
          </a:ln>
          <a:effectLst/>
        </p:spPr>
      </p:pic>
      <p:pic>
        <p:nvPicPr>
          <p:cNvPr id="35844" name="Picture 4"/>
          <p:cNvPicPr>
            <a:picLocks noChangeAspect="1" noChangeArrowheads="1"/>
          </p:cNvPicPr>
          <p:nvPr/>
        </p:nvPicPr>
        <p:blipFill>
          <a:blip r:embed="rId6"/>
          <a:srcRect/>
          <a:stretch>
            <a:fillRect/>
          </a:stretch>
        </p:blipFill>
        <p:spPr bwMode="auto">
          <a:xfrm>
            <a:off x="6248400" y="1181100"/>
            <a:ext cx="2590800" cy="1866900"/>
          </a:xfrm>
          <a:prstGeom prst="rect">
            <a:avLst/>
          </a:prstGeom>
          <a:noFill/>
          <a:ln w="9525">
            <a:noFill/>
            <a:miter lim="800000"/>
            <a:headEnd/>
            <a:tailEnd/>
          </a:ln>
          <a:effectLst/>
        </p:spPr>
      </p:pic>
      <p:pic>
        <p:nvPicPr>
          <p:cNvPr id="35845" name="Picture 5"/>
          <p:cNvPicPr>
            <a:picLocks noChangeAspect="1" noChangeArrowheads="1"/>
          </p:cNvPicPr>
          <p:nvPr/>
        </p:nvPicPr>
        <p:blipFill>
          <a:blip r:embed="rId7"/>
          <a:srcRect/>
          <a:stretch>
            <a:fillRect/>
          </a:stretch>
        </p:blipFill>
        <p:spPr bwMode="auto">
          <a:xfrm>
            <a:off x="9220200" y="1165225"/>
            <a:ext cx="2514600" cy="1882775"/>
          </a:xfrm>
          <a:prstGeom prst="rect">
            <a:avLst/>
          </a:prstGeom>
          <a:noFill/>
          <a:ln w="9525">
            <a:noFill/>
            <a:miter lim="800000"/>
            <a:headEnd/>
            <a:tailEnd/>
          </a:ln>
          <a:effectLst/>
        </p:spPr>
      </p:pic>
      <p:grpSp>
        <p:nvGrpSpPr>
          <p:cNvPr id="118" name="object 30"/>
          <p:cNvGrpSpPr/>
          <p:nvPr/>
        </p:nvGrpSpPr>
        <p:grpSpPr>
          <a:xfrm>
            <a:off x="304800" y="3886200"/>
            <a:ext cx="2514600" cy="1676400"/>
            <a:chOff x="5167947" y="3147275"/>
            <a:chExt cx="1899920" cy="1497965"/>
          </a:xfrm>
        </p:grpSpPr>
        <p:pic>
          <p:nvPicPr>
            <p:cNvPr id="119" name="object 31"/>
            <p:cNvPicPr/>
            <p:nvPr/>
          </p:nvPicPr>
          <p:blipFill>
            <a:blip r:embed="rId8" cstate="print"/>
            <a:stretch>
              <a:fillRect/>
            </a:stretch>
          </p:blipFill>
          <p:spPr>
            <a:xfrm>
              <a:off x="5183758" y="3163150"/>
              <a:ext cx="1867915" cy="1465961"/>
            </a:xfrm>
            <a:prstGeom prst="rect">
              <a:avLst/>
            </a:prstGeom>
          </p:spPr>
        </p:pic>
        <p:sp>
          <p:nvSpPr>
            <p:cNvPr id="120" name="object 32"/>
            <p:cNvSpPr/>
            <p:nvPr/>
          </p:nvSpPr>
          <p:spPr>
            <a:xfrm>
              <a:off x="5175884" y="3155213"/>
              <a:ext cx="1884045" cy="1482090"/>
            </a:xfrm>
            <a:custGeom>
              <a:avLst/>
              <a:gdLst/>
              <a:ahLst/>
              <a:cxnLst/>
              <a:rect l="l" t="t" r="r" b="b"/>
              <a:pathLst>
                <a:path w="1884045" h="1482089">
                  <a:moveTo>
                    <a:pt x="0" y="1481836"/>
                  </a:moveTo>
                  <a:lnTo>
                    <a:pt x="1883790" y="1481836"/>
                  </a:lnTo>
                  <a:lnTo>
                    <a:pt x="1883790" y="0"/>
                  </a:lnTo>
                  <a:lnTo>
                    <a:pt x="0" y="0"/>
                  </a:lnTo>
                  <a:lnTo>
                    <a:pt x="0" y="1481836"/>
                  </a:lnTo>
                  <a:close/>
                </a:path>
              </a:pathLst>
            </a:custGeom>
            <a:ln w="15874">
              <a:solidFill>
                <a:srgbClr val="D25840"/>
              </a:solidFill>
            </a:ln>
          </p:spPr>
          <p:txBody>
            <a:bodyPr wrap="square" lIns="0" tIns="0" rIns="0" bIns="0" rtlCol="0"/>
            <a:lstStyle/>
            <a:p>
              <a:endParaRPr/>
            </a:p>
          </p:txBody>
        </p:sp>
      </p:grpSp>
      <p:pic>
        <p:nvPicPr>
          <p:cNvPr id="121" name="object 3"/>
          <p:cNvPicPr/>
          <p:nvPr/>
        </p:nvPicPr>
        <p:blipFill>
          <a:blip r:embed="rId9" cstate="print"/>
          <a:stretch>
            <a:fillRect/>
          </a:stretch>
        </p:blipFill>
        <p:spPr>
          <a:xfrm>
            <a:off x="3276600" y="3886200"/>
            <a:ext cx="2514600" cy="1676400"/>
          </a:xfrm>
          <a:prstGeom prst="rect">
            <a:avLst/>
          </a:prstGeom>
        </p:spPr>
      </p:pic>
      <p:pic>
        <p:nvPicPr>
          <p:cNvPr id="122" name="object 27"/>
          <p:cNvPicPr/>
          <p:nvPr/>
        </p:nvPicPr>
        <p:blipFill>
          <a:blip r:embed="rId10" cstate="print"/>
          <a:stretch>
            <a:fillRect/>
          </a:stretch>
        </p:blipFill>
        <p:spPr>
          <a:xfrm>
            <a:off x="6248400" y="3860038"/>
            <a:ext cx="2590800" cy="1702562"/>
          </a:xfrm>
          <a:prstGeom prst="rect">
            <a:avLst/>
          </a:prstGeom>
        </p:spPr>
      </p:pic>
      <p:pic>
        <p:nvPicPr>
          <p:cNvPr id="35846" name="Picture 6"/>
          <p:cNvPicPr>
            <a:picLocks noChangeAspect="1" noChangeArrowheads="1"/>
          </p:cNvPicPr>
          <p:nvPr/>
        </p:nvPicPr>
        <p:blipFill>
          <a:blip r:embed="rId11"/>
          <a:srcRect/>
          <a:stretch>
            <a:fillRect/>
          </a:stretch>
        </p:blipFill>
        <p:spPr bwMode="auto">
          <a:xfrm>
            <a:off x="9220200" y="3810000"/>
            <a:ext cx="2590800" cy="1806575"/>
          </a:xfrm>
          <a:prstGeom prst="rect">
            <a:avLst/>
          </a:prstGeom>
          <a:noFill/>
          <a:ln w="9525">
            <a:noFill/>
            <a:miter lim="800000"/>
            <a:headEnd/>
            <a:tailEnd/>
          </a:ln>
          <a:effectLst/>
        </p:spPr>
      </p:pic>
    </p:spTree>
  </p:cSld>
  <p:clrMapOvr>
    <a:masterClrMapping/>
  </p:clrMapOvr>
  <p:transition>
    <p:pull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53211" y="76200"/>
            <a:ext cx="2056589" cy="323165"/>
          </a:xfrm>
          <a:prstGeom prst="rect">
            <a:avLst/>
          </a:prstGeom>
          <a:noFill/>
        </p:spPr>
        <p:txBody>
          <a:bodyPr vert="horz" wrap="none" lIns="0" tIns="0" rtlCol="0">
            <a:spAutoFit/>
          </a:bodyPr>
          <a:lstStyle/>
          <a:p>
            <a:r>
              <a:rPr lang="en-US" b="1" dirty="0" smtClean="0">
                <a:solidFill>
                  <a:srgbClr val="E63946"/>
                </a:solidFill>
              </a:rPr>
              <a:t>Manufacturing Plant</a:t>
            </a:r>
            <a:endParaRPr lang="en-US" b="1" dirty="0">
              <a:solidFill>
                <a:srgbClr val="E63946"/>
              </a:solidFill>
            </a:endParaRPr>
          </a:p>
        </p:txBody>
      </p:sp>
      <p:sp>
        <p:nvSpPr>
          <p:cNvPr id="5" name="TextBox 4"/>
          <p:cNvSpPr txBox="1"/>
          <p:nvPr/>
        </p:nvSpPr>
        <p:spPr>
          <a:xfrm>
            <a:off x="4267200" y="304800"/>
            <a:ext cx="3810000" cy="477054"/>
          </a:xfrm>
          <a:prstGeom prst="rect">
            <a:avLst/>
          </a:prstGeom>
          <a:noFill/>
        </p:spPr>
        <p:txBody>
          <a:bodyPr vert="horz" wrap="square" lIns="0" tIns="0" rtlCol="0">
            <a:spAutoFit/>
          </a:bodyPr>
          <a:lstStyle/>
          <a:p>
            <a:pPr marL="12700">
              <a:lnSpc>
                <a:spcPct val="100000"/>
              </a:lnSpc>
              <a:spcBef>
                <a:spcPts val="100"/>
              </a:spcBef>
            </a:pPr>
            <a:r>
              <a:rPr lang="en-US" sz="2800" b="1" dirty="0" smtClean="0">
                <a:solidFill>
                  <a:schemeClr val="bg1"/>
                </a:solidFill>
                <a:uFill>
                  <a:solidFill>
                    <a:srgbClr val="000000"/>
                  </a:solidFill>
                </a:uFill>
                <a:cs typeface="Arial"/>
              </a:rPr>
              <a:t>Second</a:t>
            </a:r>
            <a:r>
              <a:rPr lang="en-US" sz="2800" b="1" spc="-2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Floor</a:t>
            </a:r>
            <a:r>
              <a:rPr lang="en-US" sz="2800" b="1" spc="-30" dirty="0" smtClean="0">
                <a:solidFill>
                  <a:schemeClr val="bg1"/>
                </a:solidFill>
                <a:uFill>
                  <a:solidFill>
                    <a:srgbClr val="000000"/>
                  </a:solidFill>
                </a:uFill>
                <a:cs typeface="Arial"/>
              </a:rPr>
              <a:t> </a:t>
            </a:r>
            <a:r>
              <a:rPr lang="en-US" sz="2800" b="1" spc="-10" dirty="0" smtClean="0">
                <a:solidFill>
                  <a:schemeClr val="bg1"/>
                </a:solidFill>
                <a:uFill>
                  <a:solidFill>
                    <a:srgbClr val="000000"/>
                  </a:solidFill>
                </a:uFill>
                <a:cs typeface="Arial"/>
              </a:rPr>
              <a:t>Overview</a:t>
            </a:r>
            <a:endParaRPr lang="en-US" sz="2800" dirty="0">
              <a:solidFill>
                <a:schemeClr val="bg1"/>
              </a:solidFill>
              <a:cs typeface="Arial"/>
            </a:endParaRPr>
          </a:p>
        </p:txBody>
      </p:sp>
      <p:pic>
        <p:nvPicPr>
          <p:cNvPr id="6" name="Picture 5" descr="logo.png"/>
          <p:cNvPicPr>
            <a:picLocks/>
          </p:cNvPicPr>
          <p:nvPr/>
        </p:nvPicPr>
        <p:blipFill>
          <a:blip r:embed="rId3"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3" name="Rounded Rectangle 12"/>
          <p:cNvSpPr/>
          <p:nvPr/>
        </p:nvSpPr>
        <p:spPr>
          <a:xfrm>
            <a:off x="228600" y="1168400"/>
            <a:ext cx="2743200" cy="2362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a:off x="3200400" y="1143000"/>
            <a:ext cx="2743200" cy="2362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ounded Rectangle 48"/>
          <p:cNvSpPr/>
          <p:nvPr/>
        </p:nvSpPr>
        <p:spPr>
          <a:xfrm>
            <a:off x="6172200" y="1143000"/>
            <a:ext cx="2743200" cy="2362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ounded Rectangle 59"/>
          <p:cNvSpPr/>
          <p:nvPr/>
        </p:nvSpPr>
        <p:spPr>
          <a:xfrm>
            <a:off x="9144000" y="1117600"/>
            <a:ext cx="2743200" cy="23622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304800" y="3124200"/>
            <a:ext cx="2590800" cy="3048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91" name="Rectangle 90"/>
          <p:cNvSpPr/>
          <p:nvPr/>
        </p:nvSpPr>
        <p:spPr>
          <a:xfrm>
            <a:off x="228600" y="3154630"/>
            <a:ext cx="2743200" cy="276999"/>
          </a:xfrm>
          <a:prstGeom prst="rect">
            <a:avLst/>
          </a:prstGeom>
        </p:spPr>
        <p:txBody>
          <a:bodyPr wrap="square">
            <a:spAutoFit/>
          </a:bodyPr>
          <a:lstStyle/>
          <a:p>
            <a:pPr marL="91440" marR="86995">
              <a:lnSpc>
                <a:spcPct val="100000"/>
              </a:lnSpc>
              <a:spcBef>
                <a:spcPts val="285"/>
              </a:spcBef>
            </a:pPr>
            <a:r>
              <a:rPr lang="en-US" sz="1200" b="1" dirty="0" smtClean="0">
                <a:solidFill>
                  <a:schemeClr val="bg1"/>
                </a:solidFill>
                <a:cs typeface="Tw Cen MT"/>
              </a:rPr>
              <a:t>2</a:t>
            </a:r>
            <a:r>
              <a:rPr lang="en-US" sz="1200" b="1" spc="-25" dirty="0" smtClean="0">
                <a:solidFill>
                  <a:schemeClr val="bg1"/>
                </a:solidFill>
                <a:cs typeface="Tw Cen MT"/>
              </a:rPr>
              <a:t> </a:t>
            </a:r>
            <a:r>
              <a:rPr lang="en-US" sz="1200" b="1" dirty="0" smtClean="0">
                <a:solidFill>
                  <a:schemeClr val="bg1"/>
                </a:solidFill>
                <a:cs typeface="Tw Cen MT"/>
              </a:rPr>
              <a:t>Nos. Automatic</a:t>
            </a:r>
            <a:r>
              <a:rPr lang="en-US" sz="1200" b="1" spc="-65" dirty="0" smtClean="0">
                <a:solidFill>
                  <a:schemeClr val="bg1"/>
                </a:solidFill>
                <a:cs typeface="Tw Cen MT"/>
              </a:rPr>
              <a:t> </a:t>
            </a:r>
            <a:r>
              <a:rPr lang="en-US" sz="1200" b="1" spc="-10" dirty="0" smtClean="0">
                <a:solidFill>
                  <a:schemeClr val="bg1"/>
                </a:solidFill>
                <a:cs typeface="Tw Cen MT"/>
              </a:rPr>
              <a:t>seaming machines</a:t>
            </a:r>
            <a:endParaRPr lang="en-US" sz="1200" b="1" dirty="0">
              <a:solidFill>
                <a:schemeClr val="bg1"/>
              </a:solidFill>
              <a:cs typeface="Tw Cen MT"/>
            </a:endParaRPr>
          </a:p>
        </p:txBody>
      </p:sp>
      <p:sp>
        <p:nvSpPr>
          <p:cNvPr id="92" name="Rectangle 91"/>
          <p:cNvSpPr/>
          <p:nvPr/>
        </p:nvSpPr>
        <p:spPr>
          <a:xfrm>
            <a:off x="3276600" y="3112532"/>
            <a:ext cx="2514600" cy="3048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93" name="Rectangle 92"/>
          <p:cNvSpPr/>
          <p:nvPr/>
        </p:nvSpPr>
        <p:spPr>
          <a:xfrm>
            <a:off x="3276600" y="3124200"/>
            <a:ext cx="2895600" cy="276999"/>
          </a:xfrm>
          <a:prstGeom prst="rect">
            <a:avLst/>
          </a:prstGeom>
        </p:spPr>
        <p:txBody>
          <a:bodyPr wrap="square">
            <a:spAutoFit/>
          </a:bodyPr>
          <a:lstStyle/>
          <a:p>
            <a:pPr marL="91440" marR="204470">
              <a:lnSpc>
                <a:spcPct val="100000"/>
              </a:lnSpc>
              <a:spcBef>
                <a:spcPts val="285"/>
              </a:spcBef>
            </a:pPr>
            <a:r>
              <a:rPr lang="en-US" sz="1200" b="1" dirty="0" smtClean="0">
                <a:solidFill>
                  <a:schemeClr val="bg1"/>
                </a:solidFill>
                <a:cs typeface="Tw Cen MT"/>
              </a:rPr>
              <a:t>4</a:t>
            </a:r>
            <a:r>
              <a:rPr lang="en-US" sz="1200" b="1" spc="-20" dirty="0" smtClean="0">
                <a:solidFill>
                  <a:schemeClr val="bg1"/>
                </a:solidFill>
                <a:cs typeface="Tw Cen MT"/>
              </a:rPr>
              <a:t> </a:t>
            </a:r>
            <a:r>
              <a:rPr lang="en-US" sz="1200" b="1" dirty="0" smtClean="0">
                <a:solidFill>
                  <a:schemeClr val="bg1"/>
                </a:solidFill>
                <a:cs typeface="Tw Cen MT"/>
              </a:rPr>
              <a:t>Nos. Manual</a:t>
            </a:r>
            <a:r>
              <a:rPr lang="en-US" sz="1200" b="1" spc="-45" dirty="0" smtClean="0">
                <a:solidFill>
                  <a:schemeClr val="bg1"/>
                </a:solidFill>
                <a:cs typeface="Tw Cen MT"/>
              </a:rPr>
              <a:t> </a:t>
            </a:r>
            <a:r>
              <a:rPr lang="en-US" sz="1200" b="1" spc="-10" dirty="0" smtClean="0">
                <a:solidFill>
                  <a:schemeClr val="bg1"/>
                </a:solidFill>
                <a:cs typeface="Tw Cen MT"/>
              </a:rPr>
              <a:t>seaming machines</a:t>
            </a:r>
            <a:endParaRPr lang="en-US" sz="1200" b="1" dirty="0">
              <a:solidFill>
                <a:schemeClr val="bg1"/>
              </a:solidFill>
              <a:cs typeface="Tw Cen MT"/>
            </a:endParaRPr>
          </a:p>
        </p:txBody>
      </p:sp>
      <p:sp>
        <p:nvSpPr>
          <p:cNvPr id="94" name="Rectangle 93"/>
          <p:cNvSpPr/>
          <p:nvPr/>
        </p:nvSpPr>
        <p:spPr>
          <a:xfrm>
            <a:off x="6237728" y="3124200"/>
            <a:ext cx="2601471" cy="3048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95" name="Rectangle 94"/>
          <p:cNvSpPr/>
          <p:nvPr/>
        </p:nvSpPr>
        <p:spPr>
          <a:xfrm>
            <a:off x="6172200" y="3121223"/>
            <a:ext cx="3124200" cy="276999"/>
          </a:xfrm>
          <a:prstGeom prst="rect">
            <a:avLst/>
          </a:prstGeom>
        </p:spPr>
        <p:txBody>
          <a:bodyPr wrap="square">
            <a:spAutoFit/>
          </a:bodyPr>
          <a:lstStyle/>
          <a:p>
            <a:pPr marL="92075" marR="322580">
              <a:lnSpc>
                <a:spcPct val="100000"/>
              </a:lnSpc>
              <a:spcBef>
                <a:spcPts val="285"/>
              </a:spcBef>
            </a:pPr>
            <a:r>
              <a:rPr lang="en-US" sz="1200" b="1" dirty="0" smtClean="0">
                <a:solidFill>
                  <a:schemeClr val="bg1"/>
                </a:solidFill>
                <a:cs typeface="Tw Cen MT"/>
              </a:rPr>
              <a:t>2</a:t>
            </a:r>
            <a:r>
              <a:rPr lang="en-US" sz="1200" b="1" spc="-25" dirty="0" smtClean="0">
                <a:solidFill>
                  <a:schemeClr val="bg1"/>
                </a:solidFill>
                <a:cs typeface="Tw Cen MT"/>
              </a:rPr>
              <a:t> </a:t>
            </a:r>
            <a:r>
              <a:rPr lang="en-US" sz="1200" b="1" dirty="0" smtClean="0">
                <a:solidFill>
                  <a:schemeClr val="bg1"/>
                </a:solidFill>
                <a:cs typeface="Tw Cen MT"/>
              </a:rPr>
              <a:t>Nos. Automatic</a:t>
            </a:r>
            <a:r>
              <a:rPr lang="en-US" sz="1200" b="1" spc="-55" dirty="0" smtClean="0">
                <a:solidFill>
                  <a:schemeClr val="bg1"/>
                </a:solidFill>
                <a:cs typeface="Tw Cen MT"/>
              </a:rPr>
              <a:t> </a:t>
            </a:r>
            <a:r>
              <a:rPr lang="en-US" sz="1200" b="1" spc="-20" dirty="0" smtClean="0">
                <a:solidFill>
                  <a:schemeClr val="bg1"/>
                </a:solidFill>
                <a:cs typeface="Tw Cen MT"/>
              </a:rPr>
              <a:t>leak </a:t>
            </a:r>
            <a:r>
              <a:rPr lang="en-US" sz="1200" b="1" dirty="0" smtClean="0">
                <a:solidFill>
                  <a:schemeClr val="bg1"/>
                </a:solidFill>
                <a:cs typeface="Tw Cen MT"/>
              </a:rPr>
              <a:t>testing</a:t>
            </a:r>
            <a:r>
              <a:rPr lang="en-US" sz="1200" b="1" spc="-50" dirty="0" smtClean="0">
                <a:solidFill>
                  <a:schemeClr val="bg1"/>
                </a:solidFill>
                <a:cs typeface="Tw Cen MT"/>
              </a:rPr>
              <a:t> </a:t>
            </a:r>
            <a:r>
              <a:rPr lang="en-US" sz="1200" b="1" spc="-10" dirty="0" smtClean="0">
                <a:solidFill>
                  <a:schemeClr val="bg1"/>
                </a:solidFill>
                <a:cs typeface="Tw Cen MT"/>
              </a:rPr>
              <a:t>machines</a:t>
            </a:r>
            <a:endParaRPr lang="en-US" sz="1200" b="1" dirty="0">
              <a:solidFill>
                <a:schemeClr val="bg1"/>
              </a:solidFill>
              <a:cs typeface="Tw Cen MT"/>
            </a:endParaRPr>
          </a:p>
        </p:txBody>
      </p:sp>
      <p:sp>
        <p:nvSpPr>
          <p:cNvPr id="96" name="Rectangle 95"/>
          <p:cNvSpPr/>
          <p:nvPr/>
        </p:nvSpPr>
        <p:spPr>
          <a:xfrm>
            <a:off x="9220200" y="3112532"/>
            <a:ext cx="2590800" cy="3048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97" name="Rectangle 96"/>
          <p:cNvSpPr/>
          <p:nvPr/>
        </p:nvSpPr>
        <p:spPr>
          <a:xfrm>
            <a:off x="8991600" y="3091190"/>
            <a:ext cx="2819400" cy="276999"/>
          </a:xfrm>
          <a:prstGeom prst="rect">
            <a:avLst/>
          </a:prstGeom>
        </p:spPr>
        <p:txBody>
          <a:bodyPr wrap="square">
            <a:spAutoFit/>
          </a:bodyPr>
          <a:lstStyle/>
          <a:p>
            <a:pPr marL="92075" algn="ctr">
              <a:lnSpc>
                <a:spcPct val="100000"/>
              </a:lnSpc>
              <a:spcBef>
                <a:spcPts val="285"/>
              </a:spcBef>
            </a:pPr>
            <a:r>
              <a:rPr lang="en-US" sz="1200" b="1" dirty="0" smtClean="0">
                <a:solidFill>
                  <a:schemeClr val="bg1"/>
                </a:solidFill>
                <a:cs typeface="Tw Cen MT"/>
              </a:rPr>
              <a:t>Packing</a:t>
            </a:r>
            <a:r>
              <a:rPr lang="en-US" sz="1200" b="1" spc="-25" dirty="0" smtClean="0">
                <a:solidFill>
                  <a:schemeClr val="bg1"/>
                </a:solidFill>
                <a:cs typeface="Tw Cen MT"/>
              </a:rPr>
              <a:t> </a:t>
            </a:r>
            <a:r>
              <a:rPr lang="en-US" sz="1200" b="1" dirty="0" smtClean="0">
                <a:solidFill>
                  <a:schemeClr val="bg1"/>
                </a:solidFill>
                <a:cs typeface="Tw Cen MT"/>
              </a:rPr>
              <a:t>Section</a:t>
            </a:r>
            <a:r>
              <a:rPr lang="en-US" sz="1200" b="1" spc="-50" dirty="0" smtClean="0">
                <a:solidFill>
                  <a:schemeClr val="bg1"/>
                </a:solidFill>
                <a:cs typeface="Tw Cen MT"/>
              </a:rPr>
              <a:t> </a:t>
            </a:r>
            <a:r>
              <a:rPr lang="en-US" sz="1200" b="1" spc="-20" dirty="0" smtClean="0">
                <a:solidFill>
                  <a:schemeClr val="bg1"/>
                </a:solidFill>
                <a:cs typeface="Tw Cen MT"/>
              </a:rPr>
              <a:t>Area</a:t>
            </a:r>
            <a:endParaRPr lang="en-US" sz="1200" b="1" dirty="0">
              <a:solidFill>
                <a:schemeClr val="bg1"/>
              </a:solidFill>
              <a:cs typeface="Tw Cen MT"/>
            </a:endParaRPr>
          </a:p>
        </p:txBody>
      </p:sp>
      <p:sp>
        <p:nvSpPr>
          <p:cNvPr id="98" name="Rounded Rectangle 97"/>
          <p:cNvSpPr/>
          <p:nvPr/>
        </p:nvSpPr>
        <p:spPr>
          <a:xfrm>
            <a:off x="1676400" y="3756212"/>
            <a:ext cx="2743200" cy="24921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ounded Rectangle 99"/>
          <p:cNvSpPr/>
          <p:nvPr/>
        </p:nvSpPr>
        <p:spPr>
          <a:xfrm>
            <a:off x="4648199" y="3733800"/>
            <a:ext cx="2743200" cy="25146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ounded Rectangle 101"/>
          <p:cNvSpPr/>
          <p:nvPr/>
        </p:nvSpPr>
        <p:spPr>
          <a:xfrm>
            <a:off x="7620000" y="3730812"/>
            <a:ext cx="2743200" cy="25175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1828800" y="5715001"/>
            <a:ext cx="2514600" cy="436486"/>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107" name="Rectangle 106"/>
          <p:cNvSpPr/>
          <p:nvPr/>
        </p:nvSpPr>
        <p:spPr>
          <a:xfrm>
            <a:off x="1752599" y="5715000"/>
            <a:ext cx="2514600" cy="461665"/>
          </a:xfrm>
          <a:prstGeom prst="rect">
            <a:avLst/>
          </a:prstGeom>
        </p:spPr>
        <p:txBody>
          <a:bodyPr wrap="square">
            <a:spAutoFit/>
          </a:bodyPr>
          <a:lstStyle/>
          <a:p>
            <a:pPr marL="91440" algn="ctr">
              <a:lnSpc>
                <a:spcPct val="100000"/>
              </a:lnSpc>
              <a:spcBef>
                <a:spcPts val="285"/>
              </a:spcBef>
            </a:pPr>
            <a:r>
              <a:rPr lang="en-US" sz="1200" b="1" dirty="0" smtClean="0">
                <a:solidFill>
                  <a:schemeClr val="bg1"/>
                </a:solidFill>
                <a:cs typeface="Tw Cen MT"/>
              </a:rPr>
              <a:t>2</a:t>
            </a:r>
            <a:r>
              <a:rPr lang="en-US" sz="1200" b="1" spc="30" dirty="0" smtClean="0">
                <a:solidFill>
                  <a:schemeClr val="bg1"/>
                </a:solidFill>
                <a:cs typeface="Tw Cen MT"/>
              </a:rPr>
              <a:t> </a:t>
            </a:r>
            <a:r>
              <a:rPr lang="en-US" sz="1200" b="1" spc="-10" dirty="0" smtClean="0">
                <a:solidFill>
                  <a:schemeClr val="bg1"/>
                </a:solidFill>
                <a:cs typeface="Tw Cen MT"/>
              </a:rPr>
              <a:t>Nos. Additional</a:t>
            </a:r>
            <a:r>
              <a:rPr lang="en-US" sz="1200" b="1" spc="-5" dirty="0" smtClean="0">
                <a:solidFill>
                  <a:schemeClr val="bg1"/>
                </a:solidFill>
                <a:cs typeface="Tw Cen MT"/>
              </a:rPr>
              <a:t> </a:t>
            </a:r>
            <a:r>
              <a:rPr lang="en-US" sz="1200" b="1" spc="-10" dirty="0" smtClean="0">
                <a:solidFill>
                  <a:schemeClr val="bg1"/>
                </a:solidFill>
                <a:cs typeface="Tw Cen MT"/>
              </a:rPr>
              <a:t>mechanical </a:t>
            </a:r>
            <a:r>
              <a:rPr lang="en-US" sz="1200" b="1" dirty="0" smtClean="0">
                <a:solidFill>
                  <a:schemeClr val="bg1"/>
                </a:solidFill>
                <a:cs typeface="Tw Cen MT"/>
              </a:rPr>
              <a:t>leak</a:t>
            </a:r>
            <a:r>
              <a:rPr lang="en-US" sz="1200" b="1" spc="-20" dirty="0" smtClean="0">
                <a:solidFill>
                  <a:schemeClr val="bg1"/>
                </a:solidFill>
                <a:cs typeface="Tw Cen MT"/>
              </a:rPr>
              <a:t>  </a:t>
            </a:r>
            <a:r>
              <a:rPr lang="en-US" sz="1200" b="1" dirty="0" smtClean="0">
                <a:solidFill>
                  <a:schemeClr val="bg1"/>
                </a:solidFill>
                <a:cs typeface="Tw Cen MT"/>
              </a:rPr>
              <a:t>testing</a:t>
            </a:r>
            <a:r>
              <a:rPr lang="en-US" sz="1200" b="1" spc="-35" dirty="0" smtClean="0">
                <a:solidFill>
                  <a:schemeClr val="bg1"/>
                </a:solidFill>
                <a:cs typeface="Tw Cen MT"/>
              </a:rPr>
              <a:t> </a:t>
            </a:r>
            <a:r>
              <a:rPr lang="en-US" sz="1200" b="1" spc="-20" dirty="0" smtClean="0">
                <a:solidFill>
                  <a:schemeClr val="bg1"/>
                </a:solidFill>
                <a:cs typeface="Tw Cen MT"/>
              </a:rPr>
              <a:t>Rigs</a:t>
            </a:r>
            <a:endParaRPr lang="en-US" sz="1200" b="1" dirty="0">
              <a:solidFill>
                <a:schemeClr val="bg1"/>
              </a:solidFill>
              <a:cs typeface="Tw Cen MT"/>
            </a:endParaRPr>
          </a:p>
        </p:txBody>
      </p:sp>
      <p:sp>
        <p:nvSpPr>
          <p:cNvPr id="108" name="Rectangle 107"/>
          <p:cNvSpPr/>
          <p:nvPr/>
        </p:nvSpPr>
        <p:spPr>
          <a:xfrm>
            <a:off x="4724400" y="5715000"/>
            <a:ext cx="2590800" cy="44107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109" name="Rectangle 108"/>
          <p:cNvSpPr/>
          <p:nvPr/>
        </p:nvSpPr>
        <p:spPr>
          <a:xfrm>
            <a:off x="5420873" y="5791200"/>
            <a:ext cx="1741927" cy="276999"/>
          </a:xfrm>
          <a:prstGeom prst="rect">
            <a:avLst/>
          </a:prstGeom>
        </p:spPr>
        <p:txBody>
          <a:bodyPr wrap="square">
            <a:spAutoFit/>
          </a:bodyPr>
          <a:lstStyle/>
          <a:p>
            <a:pPr marL="91440">
              <a:lnSpc>
                <a:spcPct val="100000"/>
              </a:lnSpc>
              <a:spcBef>
                <a:spcPts val="290"/>
              </a:spcBef>
            </a:pPr>
            <a:r>
              <a:rPr lang="en-US" sz="1200" b="1" dirty="0" smtClean="0">
                <a:solidFill>
                  <a:schemeClr val="bg1"/>
                </a:solidFill>
                <a:cs typeface="Tw Cen MT"/>
              </a:rPr>
              <a:t>Test</a:t>
            </a:r>
            <a:r>
              <a:rPr lang="en-US" sz="1200" b="1" spc="-30" dirty="0" smtClean="0">
                <a:solidFill>
                  <a:schemeClr val="bg1"/>
                </a:solidFill>
                <a:cs typeface="Tw Cen MT"/>
              </a:rPr>
              <a:t> </a:t>
            </a:r>
            <a:r>
              <a:rPr lang="en-US" sz="1200" b="1" dirty="0" smtClean="0">
                <a:solidFill>
                  <a:schemeClr val="bg1"/>
                </a:solidFill>
                <a:cs typeface="Tw Cen MT"/>
              </a:rPr>
              <a:t>Lab </a:t>
            </a:r>
            <a:r>
              <a:rPr lang="en-US" sz="1200" b="1" spc="-10" dirty="0" smtClean="0">
                <a:solidFill>
                  <a:schemeClr val="bg1"/>
                </a:solidFill>
                <a:cs typeface="Tw Cen MT"/>
              </a:rPr>
              <a:t>Entry</a:t>
            </a:r>
            <a:endParaRPr lang="en-US" sz="1200" b="1" dirty="0">
              <a:solidFill>
                <a:schemeClr val="bg1"/>
              </a:solidFill>
              <a:cs typeface="Tw Cen MT"/>
            </a:endParaRPr>
          </a:p>
        </p:txBody>
      </p:sp>
      <p:sp>
        <p:nvSpPr>
          <p:cNvPr id="110" name="Rectangle 109"/>
          <p:cNvSpPr/>
          <p:nvPr/>
        </p:nvSpPr>
        <p:spPr>
          <a:xfrm>
            <a:off x="7685529" y="5715000"/>
            <a:ext cx="2601470" cy="4572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b="1" dirty="0">
              <a:solidFill>
                <a:srgbClr val="FFFFFF"/>
              </a:solidFill>
              <a:latin typeface="Arial"/>
            </a:endParaRPr>
          </a:p>
        </p:txBody>
      </p:sp>
      <p:sp>
        <p:nvSpPr>
          <p:cNvPr id="111" name="Rectangle 110"/>
          <p:cNvSpPr/>
          <p:nvPr/>
        </p:nvSpPr>
        <p:spPr>
          <a:xfrm>
            <a:off x="8534401" y="5791200"/>
            <a:ext cx="1219199" cy="276999"/>
          </a:xfrm>
          <a:prstGeom prst="rect">
            <a:avLst/>
          </a:prstGeom>
        </p:spPr>
        <p:txBody>
          <a:bodyPr wrap="square">
            <a:spAutoFit/>
          </a:bodyPr>
          <a:lstStyle/>
          <a:p>
            <a:pPr marL="92075">
              <a:lnSpc>
                <a:spcPct val="100000"/>
              </a:lnSpc>
              <a:spcBef>
                <a:spcPts val="290"/>
              </a:spcBef>
            </a:pPr>
            <a:r>
              <a:rPr lang="en-US" sz="1200" b="1" dirty="0" smtClean="0">
                <a:solidFill>
                  <a:schemeClr val="bg1"/>
                </a:solidFill>
                <a:cs typeface="Tw Cen MT"/>
              </a:rPr>
              <a:t>FG</a:t>
            </a:r>
            <a:r>
              <a:rPr lang="en-US" sz="1200" b="1" spc="-5" dirty="0" smtClean="0">
                <a:solidFill>
                  <a:schemeClr val="bg1"/>
                </a:solidFill>
                <a:cs typeface="Tw Cen MT"/>
              </a:rPr>
              <a:t> </a:t>
            </a:r>
            <a:r>
              <a:rPr lang="en-US" sz="1200" b="1" spc="-10" dirty="0" smtClean="0">
                <a:solidFill>
                  <a:schemeClr val="bg1"/>
                </a:solidFill>
                <a:cs typeface="Tw Cen MT"/>
              </a:rPr>
              <a:t>Storage</a:t>
            </a:r>
            <a:endParaRPr lang="en-US" sz="1200" b="1" dirty="0">
              <a:solidFill>
                <a:schemeClr val="bg1"/>
              </a:solidFill>
              <a:cs typeface="Tw Cen MT"/>
            </a:endParaRPr>
          </a:p>
        </p:txBody>
      </p:sp>
      <p:pic>
        <p:nvPicPr>
          <p:cNvPr id="44" name="object 15"/>
          <p:cNvPicPr/>
          <p:nvPr/>
        </p:nvPicPr>
        <p:blipFill>
          <a:blip r:embed="rId4" cstate="print"/>
          <a:stretch>
            <a:fillRect/>
          </a:stretch>
        </p:blipFill>
        <p:spPr>
          <a:xfrm>
            <a:off x="304800" y="1277621"/>
            <a:ext cx="2590800" cy="1770379"/>
          </a:xfrm>
          <a:prstGeom prst="rect">
            <a:avLst/>
          </a:prstGeom>
        </p:spPr>
      </p:pic>
      <p:pic>
        <p:nvPicPr>
          <p:cNvPr id="45" name="object 16"/>
          <p:cNvPicPr/>
          <p:nvPr/>
        </p:nvPicPr>
        <p:blipFill>
          <a:blip r:embed="rId5" cstate="print"/>
          <a:stretch>
            <a:fillRect/>
          </a:stretch>
        </p:blipFill>
        <p:spPr>
          <a:xfrm>
            <a:off x="3276600" y="1219200"/>
            <a:ext cx="2514600" cy="1828800"/>
          </a:xfrm>
          <a:prstGeom prst="rect">
            <a:avLst/>
          </a:prstGeom>
        </p:spPr>
      </p:pic>
      <p:pic>
        <p:nvPicPr>
          <p:cNvPr id="46" name="object 19"/>
          <p:cNvPicPr/>
          <p:nvPr/>
        </p:nvPicPr>
        <p:blipFill>
          <a:blip r:embed="rId6" cstate="print"/>
          <a:stretch>
            <a:fillRect/>
          </a:stretch>
        </p:blipFill>
        <p:spPr>
          <a:xfrm>
            <a:off x="6248400" y="1219200"/>
            <a:ext cx="2590800" cy="1846579"/>
          </a:xfrm>
          <a:prstGeom prst="rect">
            <a:avLst/>
          </a:prstGeom>
        </p:spPr>
      </p:pic>
      <p:pic>
        <p:nvPicPr>
          <p:cNvPr id="47" name="object 21"/>
          <p:cNvPicPr/>
          <p:nvPr/>
        </p:nvPicPr>
        <p:blipFill>
          <a:blip r:embed="rId7" cstate="print"/>
          <a:stretch>
            <a:fillRect/>
          </a:stretch>
        </p:blipFill>
        <p:spPr>
          <a:xfrm>
            <a:off x="9220200" y="1219200"/>
            <a:ext cx="2590800" cy="1792858"/>
          </a:xfrm>
          <a:prstGeom prst="rect">
            <a:avLst/>
          </a:prstGeom>
        </p:spPr>
      </p:pic>
      <p:grpSp>
        <p:nvGrpSpPr>
          <p:cNvPr id="48" name="object 23"/>
          <p:cNvGrpSpPr/>
          <p:nvPr/>
        </p:nvGrpSpPr>
        <p:grpSpPr>
          <a:xfrm>
            <a:off x="1828799" y="3886200"/>
            <a:ext cx="2514600" cy="1773555"/>
            <a:chOff x="180555" y="3207463"/>
            <a:chExt cx="1985645" cy="1925955"/>
          </a:xfrm>
        </p:grpSpPr>
        <p:pic>
          <p:nvPicPr>
            <p:cNvPr id="50" name="object 24"/>
            <p:cNvPicPr/>
            <p:nvPr/>
          </p:nvPicPr>
          <p:blipFill>
            <a:blip r:embed="rId8" cstate="print"/>
            <a:stretch>
              <a:fillRect/>
            </a:stretch>
          </p:blipFill>
          <p:spPr>
            <a:xfrm>
              <a:off x="196430" y="3223338"/>
              <a:ext cx="1953895" cy="1894205"/>
            </a:xfrm>
            <a:prstGeom prst="rect">
              <a:avLst/>
            </a:prstGeom>
          </p:spPr>
        </p:pic>
        <p:sp>
          <p:nvSpPr>
            <p:cNvPr id="51" name="object 25"/>
            <p:cNvSpPr/>
            <p:nvPr/>
          </p:nvSpPr>
          <p:spPr>
            <a:xfrm>
              <a:off x="188493" y="3215401"/>
              <a:ext cx="1969770" cy="1910080"/>
            </a:xfrm>
            <a:custGeom>
              <a:avLst/>
              <a:gdLst/>
              <a:ahLst/>
              <a:cxnLst/>
              <a:rect l="l" t="t" r="r" b="b"/>
              <a:pathLst>
                <a:path w="1969770" h="1910079">
                  <a:moveTo>
                    <a:pt x="0" y="1910080"/>
                  </a:moveTo>
                  <a:lnTo>
                    <a:pt x="1969770" y="1910080"/>
                  </a:lnTo>
                  <a:lnTo>
                    <a:pt x="1969770" y="0"/>
                  </a:lnTo>
                  <a:lnTo>
                    <a:pt x="0" y="0"/>
                  </a:lnTo>
                  <a:lnTo>
                    <a:pt x="0" y="1910080"/>
                  </a:lnTo>
                  <a:close/>
                </a:path>
              </a:pathLst>
            </a:custGeom>
            <a:ln w="15875">
              <a:solidFill>
                <a:srgbClr val="000000"/>
              </a:solidFill>
            </a:ln>
          </p:spPr>
          <p:txBody>
            <a:bodyPr wrap="square" lIns="0" tIns="0" rIns="0" bIns="0" rtlCol="0"/>
            <a:lstStyle/>
            <a:p>
              <a:endParaRPr/>
            </a:p>
          </p:txBody>
        </p:sp>
      </p:grpSp>
      <p:pic>
        <p:nvPicPr>
          <p:cNvPr id="52" name="object 29"/>
          <p:cNvPicPr/>
          <p:nvPr/>
        </p:nvPicPr>
        <p:blipFill>
          <a:blip r:embed="rId9" cstate="print"/>
          <a:stretch>
            <a:fillRect/>
          </a:stretch>
        </p:blipFill>
        <p:spPr>
          <a:xfrm>
            <a:off x="4724400" y="3886200"/>
            <a:ext cx="2590800" cy="1741805"/>
          </a:xfrm>
          <a:prstGeom prst="rect">
            <a:avLst/>
          </a:prstGeom>
        </p:spPr>
      </p:pic>
      <p:pic>
        <p:nvPicPr>
          <p:cNvPr id="53" name="object 34"/>
          <p:cNvPicPr/>
          <p:nvPr/>
        </p:nvPicPr>
        <p:blipFill>
          <a:blip r:embed="rId10" cstate="print"/>
          <a:stretch>
            <a:fillRect/>
          </a:stretch>
        </p:blipFill>
        <p:spPr>
          <a:xfrm>
            <a:off x="7696200" y="3886201"/>
            <a:ext cx="2590800" cy="1752600"/>
          </a:xfrm>
          <a:prstGeom prst="rect">
            <a:avLst/>
          </a:prstGeom>
        </p:spPr>
      </p:pic>
    </p:spTree>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28600" y="76200"/>
            <a:ext cx="2056589" cy="323165"/>
          </a:xfrm>
          <a:prstGeom prst="rect">
            <a:avLst/>
          </a:prstGeom>
          <a:noFill/>
        </p:spPr>
        <p:txBody>
          <a:bodyPr vert="horz" wrap="none" lIns="0" tIns="0" rtlCol="0">
            <a:spAutoFit/>
          </a:bodyPr>
          <a:lstStyle/>
          <a:p>
            <a:r>
              <a:rPr lang="en-US" b="1" dirty="0" smtClean="0">
                <a:solidFill>
                  <a:srgbClr val="E63946"/>
                </a:solidFill>
              </a:rPr>
              <a:t>Manufacturing Plant</a:t>
            </a:r>
            <a:endParaRPr lang="en-US" b="1" dirty="0">
              <a:solidFill>
                <a:srgbClr val="E63946"/>
              </a:solidFill>
            </a:endParaRPr>
          </a:p>
        </p:txBody>
      </p:sp>
      <p:sp>
        <p:nvSpPr>
          <p:cNvPr id="5" name="TextBox 4"/>
          <p:cNvSpPr txBox="1"/>
          <p:nvPr/>
        </p:nvSpPr>
        <p:spPr>
          <a:xfrm>
            <a:off x="1493240" y="437346"/>
            <a:ext cx="7422160" cy="477054"/>
          </a:xfrm>
          <a:prstGeom prst="rect">
            <a:avLst/>
          </a:prstGeom>
          <a:noFill/>
        </p:spPr>
        <p:txBody>
          <a:bodyPr vert="horz" wrap="none" lIns="0" tIns="0" rtlCol="0">
            <a:spAutoFit/>
          </a:bodyPr>
          <a:lstStyle/>
          <a:p>
            <a:pPr marL="12700">
              <a:lnSpc>
                <a:spcPct val="100000"/>
              </a:lnSpc>
              <a:spcBef>
                <a:spcPts val="100"/>
              </a:spcBef>
            </a:pPr>
            <a:r>
              <a:rPr lang="en-US" sz="2800" b="1" dirty="0" smtClean="0">
                <a:solidFill>
                  <a:schemeClr val="bg1"/>
                </a:solidFill>
                <a:uFill>
                  <a:solidFill>
                    <a:srgbClr val="000000"/>
                  </a:solidFill>
                </a:uFill>
                <a:cs typeface="Arial"/>
              </a:rPr>
              <a:t>Overview</a:t>
            </a:r>
            <a:r>
              <a:rPr lang="en-US" sz="2800" b="1" spc="5"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of</a:t>
            </a:r>
            <a:r>
              <a:rPr lang="en-US" sz="2800" b="1" spc="-35"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dedicated</a:t>
            </a:r>
            <a:r>
              <a:rPr lang="en-US" sz="2800" b="1" spc="-45"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Paint</a:t>
            </a:r>
            <a:r>
              <a:rPr lang="en-US" sz="2800" b="1" spc="-35"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Shop</a:t>
            </a:r>
            <a:r>
              <a:rPr lang="en-US" sz="2800" b="1" spc="-5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at</a:t>
            </a:r>
            <a:r>
              <a:rPr lang="en-US" sz="2800" b="1" spc="-35"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supplier</a:t>
            </a:r>
            <a:r>
              <a:rPr lang="en-US" sz="2800" b="1" spc="-50" dirty="0" smtClean="0">
                <a:solidFill>
                  <a:schemeClr val="bg1"/>
                </a:solidFill>
                <a:uFill>
                  <a:solidFill>
                    <a:srgbClr val="000000"/>
                  </a:solidFill>
                </a:uFill>
                <a:cs typeface="Arial"/>
              </a:rPr>
              <a:t> </a:t>
            </a:r>
            <a:r>
              <a:rPr lang="en-US" sz="2800" b="1" spc="-25" dirty="0" smtClean="0">
                <a:solidFill>
                  <a:schemeClr val="bg1"/>
                </a:solidFill>
                <a:uFill>
                  <a:solidFill>
                    <a:srgbClr val="000000"/>
                  </a:solidFill>
                </a:uFill>
                <a:cs typeface="Arial"/>
              </a:rPr>
              <a:t>end</a:t>
            </a:r>
            <a:endParaRPr lang="en-US" sz="2800" dirty="0">
              <a:solidFill>
                <a:schemeClr val="bg1"/>
              </a:solidFill>
              <a:cs typeface="Aria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3" name="Rounded Rectangle 12"/>
          <p:cNvSpPr/>
          <p:nvPr/>
        </p:nvSpPr>
        <p:spPr>
          <a:xfrm>
            <a:off x="8229600" y="1206500"/>
            <a:ext cx="3733800" cy="24130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4259238" y="1244600"/>
            <a:ext cx="3665562" cy="24130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198462" y="1244600"/>
            <a:ext cx="3763938" cy="24130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p:cNvSpPr/>
          <p:nvPr/>
        </p:nvSpPr>
        <p:spPr>
          <a:xfrm>
            <a:off x="4191000" y="3886200"/>
            <a:ext cx="3665562" cy="24130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p:cNvSpPr/>
          <p:nvPr/>
        </p:nvSpPr>
        <p:spPr>
          <a:xfrm>
            <a:off x="8215305" y="3911600"/>
            <a:ext cx="3733800" cy="24130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152400" y="3886200"/>
            <a:ext cx="3810000" cy="2374900"/>
          </a:xfrm>
          <a:prstGeom prst="roundRect">
            <a:avLst>
              <a:gd name="adj" fmla="val 3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190500" y="4114800"/>
            <a:ext cx="3625049" cy="1754326"/>
          </a:xfrm>
          <a:prstGeom prst="rect">
            <a:avLst/>
          </a:prstGeom>
          <a:noFill/>
        </p:spPr>
        <p:txBody>
          <a:bodyPr vert="horz" wrap="square" rtlCol="0">
            <a:spAutoFit/>
          </a:bodyPr>
          <a:lstStyle/>
          <a:p>
            <a:pPr marL="354330" indent="-341630">
              <a:lnSpc>
                <a:spcPct val="100000"/>
              </a:lnSpc>
              <a:spcBef>
                <a:spcPts val="100"/>
              </a:spcBef>
              <a:buAutoNum type="alphaUcParenBoth"/>
              <a:tabLst>
                <a:tab pos="354330" algn="l"/>
              </a:tabLst>
            </a:pPr>
            <a:r>
              <a:rPr lang="en-US" dirty="0" smtClean="0">
                <a:cs typeface="Arial"/>
              </a:rPr>
              <a:t>2</a:t>
            </a:r>
            <a:r>
              <a:rPr lang="en-US" spc="-35" dirty="0" smtClean="0">
                <a:cs typeface="Arial"/>
              </a:rPr>
              <a:t> </a:t>
            </a:r>
            <a:r>
              <a:rPr lang="en-US" dirty="0" smtClean="0">
                <a:cs typeface="Arial"/>
              </a:rPr>
              <a:t>Nos. Manual</a:t>
            </a:r>
            <a:r>
              <a:rPr lang="en-US" spc="-60" dirty="0" smtClean="0">
                <a:cs typeface="Arial"/>
              </a:rPr>
              <a:t> </a:t>
            </a:r>
            <a:r>
              <a:rPr lang="en-US" dirty="0" smtClean="0">
                <a:cs typeface="Arial"/>
              </a:rPr>
              <a:t>paint</a:t>
            </a:r>
            <a:r>
              <a:rPr lang="en-US" spc="-40" dirty="0" smtClean="0">
                <a:cs typeface="Arial"/>
              </a:rPr>
              <a:t> </a:t>
            </a:r>
            <a:r>
              <a:rPr lang="en-US" spc="-10" dirty="0" smtClean="0">
                <a:cs typeface="Arial"/>
              </a:rPr>
              <a:t>booths.</a:t>
            </a:r>
            <a:endParaRPr lang="en-US" dirty="0" smtClean="0">
              <a:cs typeface="Arial"/>
            </a:endParaRPr>
          </a:p>
          <a:p>
            <a:pPr marL="354330" indent="-341630">
              <a:lnSpc>
                <a:spcPct val="100000"/>
              </a:lnSpc>
              <a:buAutoNum type="alphaUcParenBoth"/>
              <a:tabLst>
                <a:tab pos="354330" algn="l"/>
              </a:tabLst>
            </a:pPr>
            <a:r>
              <a:rPr lang="en-US" dirty="0" smtClean="0">
                <a:cs typeface="Arial"/>
              </a:rPr>
              <a:t>1</a:t>
            </a:r>
            <a:r>
              <a:rPr lang="en-US" spc="-25" dirty="0" smtClean="0">
                <a:cs typeface="Arial"/>
              </a:rPr>
              <a:t> </a:t>
            </a:r>
            <a:r>
              <a:rPr lang="en-US" dirty="0" smtClean="0">
                <a:cs typeface="Arial"/>
              </a:rPr>
              <a:t>Nos. Automatic</a:t>
            </a:r>
            <a:r>
              <a:rPr lang="en-US" spc="-60" dirty="0" smtClean="0">
                <a:cs typeface="Arial"/>
              </a:rPr>
              <a:t> </a:t>
            </a:r>
            <a:r>
              <a:rPr lang="en-US" dirty="0" smtClean="0">
                <a:cs typeface="Arial"/>
              </a:rPr>
              <a:t>paint</a:t>
            </a:r>
            <a:r>
              <a:rPr lang="en-US" spc="-25" dirty="0" smtClean="0">
                <a:cs typeface="Arial"/>
              </a:rPr>
              <a:t> </a:t>
            </a:r>
            <a:r>
              <a:rPr lang="en-US" spc="-10" dirty="0" smtClean="0">
                <a:cs typeface="Arial"/>
              </a:rPr>
              <a:t>booth.</a:t>
            </a:r>
            <a:endParaRPr lang="en-US" dirty="0" smtClean="0">
              <a:cs typeface="Arial"/>
            </a:endParaRPr>
          </a:p>
          <a:p>
            <a:pPr marL="353060" indent="-340360">
              <a:lnSpc>
                <a:spcPct val="100000"/>
              </a:lnSpc>
              <a:buAutoNum type="alphaUcParenBoth"/>
              <a:tabLst>
                <a:tab pos="353060" algn="l"/>
              </a:tabLst>
            </a:pPr>
            <a:r>
              <a:rPr lang="en-US" dirty="0" smtClean="0">
                <a:cs typeface="Arial"/>
              </a:rPr>
              <a:t>2</a:t>
            </a:r>
            <a:r>
              <a:rPr lang="en-US" spc="-30" dirty="0" smtClean="0">
                <a:cs typeface="Arial"/>
              </a:rPr>
              <a:t> </a:t>
            </a:r>
            <a:r>
              <a:rPr lang="en-US" dirty="0" smtClean="0">
                <a:cs typeface="Arial"/>
              </a:rPr>
              <a:t>nos. </a:t>
            </a:r>
            <a:r>
              <a:rPr lang="en-US" spc="-45" dirty="0" smtClean="0">
                <a:cs typeface="Arial"/>
              </a:rPr>
              <a:t> Conveyor zed</a:t>
            </a:r>
            <a:r>
              <a:rPr lang="en-US" spc="-35" dirty="0" smtClean="0">
                <a:cs typeface="Arial"/>
              </a:rPr>
              <a:t> </a:t>
            </a:r>
            <a:r>
              <a:rPr lang="en-US" dirty="0" smtClean="0">
                <a:cs typeface="Arial"/>
              </a:rPr>
              <a:t>semi</a:t>
            </a:r>
            <a:r>
              <a:rPr lang="en-US" spc="-40" dirty="0" smtClean="0">
                <a:cs typeface="Arial"/>
              </a:rPr>
              <a:t> </a:t>
            </a:r>
            <a:r>
              <a:rPr lang="en-US" dirty="0" smtClean="0">
                <a:cs typeface="Arial"/>
              </a:rPr>
              <a:t>automatic</a:t>
            </a:r>
            <a:r>
              <a:rPr lang="en-US" spc="-65" dirty="0" smtClean="0">
                <a:cs typeface="Arial"/>
              </a:rPr>
              <a:t> </a:t>
            </a:r>
            <a:r>
              <a:rPr lang="en-US" dirty="0" smtClean="0">
                <a:cs typeface="Arial"/>
              </a:rPr>
              <a:t>drying</a:t>
            </a:r>
            <a:r>
              <a:rPr lang="en-US" spc="-25" dirty="0" smtClean="0">
                <a:cs typeface="Arial"/>
              </a:rPr>
              <a:t> </a:t>
            </a:r>
            <a:r>
              <a:rPr lang="en-US" spc="-20" dirty="0" smtClean="0">
                <a:cs typeface="Arial"/>
              </a:rPr>
              <a:t>Oven.</a:t>
            </a:r>
            <a:endParaRPr lang="en-US" dirty="0" smtClean="0">
              <a:cs typeface="Arial"/>
            </a:endParaRPr>
          </a:p>
          <a:p>
            <a:pPr marL="353060" indent="-340360">
              <a:lnSpc>
                <a:spcPct val="100000"/>
              </a:lnSpc>
              <a:buAutoNum type="alphaUcParenBoth"/>
              <a:tabLst>
                <a:tab pos="353060" algn="l"/>
              </a:tabLst>
            </a:pPr>
            <a:r>
              <a:rPr lang="en-US" dirty="0" smtClean="0">
                <a:cs typeface="Arial"/>
              </a:rPr>
              <a:t>All</a:t>
            </a:r>
            <a:r>
              <a:rPr lang="en-US" spc="-25" dirty="0" smtClean="0">
                <a:cs typeface="Arial"/>
              </a:rPr>
              <a:t> </a:t>
            </a:r>
            <a:r>
              <a:rPr lang="en-US" dirty="0" smtClean="0">
                <a:cs typeface="Arial"/>
              </a:rPr>
              <a:t>painted</a:t>
            </a:r>
            <a:r>
              <a:rPr lang="en-US" spc="-50" dirty="0" smtClean="0">
                <a:cs typeface="Arial"/>
              </a:rPr>
              <a:t> </a:t>
            </a:r>
            <a:r>
              <a:rPr lang="en-US" dirty="0" smtClean="0">
                <a:cs typeface="Arial"/>
              </a:rPr>
              <a:t>material</a:t>
            </a:r>
            <a:r>
              <a:rPr lang="en-US" spc="-45" dirty="0" smtClean="0">
                <a:cs typeface="Arial"/>
              </a:rPr>
              <a:t> </a:t>
            </a:r>
            <a:r>
              <a:rPr lang="en-US" dirty="0" smtClean="0">
                <a:cs typeface="Arial"/>
              </a:rPr>
              <a:t>contains</a:t>
            </a:r>
            <a:r>
              <a:rPr lang="en-US" spc="-55" dirty="0" smtClean="0">
                <a:cs typeface="Arial"/>
              </a:rPr>
              <a:t> </a:t>
            </a:r>
            <a:r>
              <a:rPr lang="en-US" dirty="0" smtClean="0">
                <a:cs typeface="Arial"/>
              </a:rPr>
              <a:t>in</a:t>
            </a:r>
            <a:r>
              <a:rPr lang="en-US" spc="-40" dirty="0" smtClean="0">
                <a:cs typeface="Arial"/>
              </a:rPr>
              <a:t> </a:t>
            </a:r>
            <a:r>
              <a:rPr lang="en-US" dirty="0" smtClean="0">
                <a:cs typeface="Arial"/>
              </a:rPr>
              <a:t>blue</a:t>
            </a:r>
            <a:r>
              <a:rPr lang="en-US" spc="-30" dirty="0" smtClean="0">
                <a:cs typeface="Arial"/>
              </a:rPr>
              <a:t> </a:t>
            </a:r>
            <a:r>
              <a:rPr lang="en-US" dirty="0" smtClean="0">
                <a:cs typeface="Arial"/>
              </a:rPr>
              <a:t>PP</a:t>
            </a:r>
            <a:r>
              <a:rPr lang="en-US" spc="-25" dirty="0" smtClean="0">
                <a:cs typeface="Arial"/>
              </a:rPr>
              <a:t> </a:t>
            </a:r>
            <a:r>
              <a:rPr lang="en-US" spc="-10" dirty="0" smtClean="0">
                <a:cs typeface="Arial"/>
              </a:rPr>
              <a:t>boxes.</a:t>
            </a:r>
            <a:endParaRPr lang="en-US" dirty="0">
              <a:cs typeface="Arial"/>
            </a:endParaRPr>
          </a:p>
        </p:txBody>
      </p:sp>
      <p:pic>
        <p:nvPicPr>
          <p:cNvPr id="32" name="object 16"/>
          <p:cNvPicPr/>
          <p:nvPr/>
        </p:nvPicPr>
        <p:blipFill>
          <a:blip r:embed="rId3" cstate="print"/>
          <a:stretch>
            <a:fillRect/>
          </a:stretch>
        </p:blipFill>
        <p:spPr>
          <a:xfrm>
            <a:off x="304800" y="1371601"/>
            <a:ext cx="3505199" cy="2180842"/>
          </a:xfrm>
          <a:prstGeom prst="rect">
            <a:avLst/>
          </a:prstGeom>
        </p:spPr>
      </p:pic>
      <p:pic>
        <p:nvPicPr>
          <p:cNvPr id="33" name="object 18"/>
          <p:cNvPicPr/>
          <p:nvPr/>
        </p:nvPicPr>
        <p:blipFill>
          <a:blip r:embed="rId4" cstate="print"/>
          <a:stretch>
            <a:fillRect/>
          </a:stretch>
        </p:blipFill>
        <p:spPr>
          <a:xfrm>
            <a:off x="4343400" y="1371600"/>
            <a:ext cx="3429000" cy="2170938"/>
          </a:xfrm>
          <a:prstGeom prst="rect">
            <a:avLst/>
          </a:prstGeom>
        </p:spPr>
      </p:pic>
      <p:pic>
        <p:nvPicPr>
          <p:cNvPr id="34" name="object 20"/>
          <p:cNvPicPr/>
          <p:nvPr/>
        </p:nvPicPr>
        <p:blipFill>
          <a:blip r:embed="rId5" cstate="print"/>
          <a:stretch>
            <a:fillRect/>
          </a:stretch>
        </p:blipFill>
        <p:spPr>
          <a:xfrm>
            <a:off x="8382000" y="1371600"/>
            <a:ext cx="3505200" cy="2170938"/>
          </a:xfrm>
          <a:prstGeom prst="rect">
            <a:avLst/>
          </a:prstGeom>
        </p:spPr>
      </p:pic>
      <p:pic>
        <p:nvPicPr>
          <p:cNvPr id="35" name="object 22"/>
          <p:cNvPicPr/>
          <p:nvPr/>
        </p:nvPicPr>
        <p:blipFill>
          <a:blip r:embed="rId6" cstate="print"/>
          <a:stretch>
            <a:fillRect/>
          </a:stretch>
        </p:blipFill>
        <p:spPr>
          <a:xfrm>
            <a:off x="4343400" y="4038600"/>
            <a:ext cx="3352800" cy="2170938"/>
          </a:xfrm>
          <a:prstGeom prst="rect">
            <a:avLst/>
          </a:prstGeom>
        </p:spPr>
      </p:pic>
      <p:pic>
        <p:nvPicPr>
          <p:cNvPr id="36" name="object 24"/>
          <p:cNvPicPr/>
          <p:nvPr/>
        </p:nvPicPr>
        <p:blipFill>
          <a:blip r:embed="rId7" cstate="print"/>
          <a:stretch>
            <a:fillRect/>
          </a:stretch>
        </p:blipFill>
        <p:spPr>
          <a:xfrm>
            <a:off x="8305800" y="4038600"/>
            <a:ext cx="3505200" cy="2170938"/>
          </a:xfrm>
          <a:prstGeom prst="rect">
            <a:avLst/>
          </a:prstGeom>
        </p:spPr>
      </p:pic>
    </p:spTree>
  </p:cSld>
  <p:clrMapOvr>
    <a:masterClrMapping/>
  </p:clrMapOvr>
  <p:transition>
    <p:pull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2056589" cy="323165"/>
          </a:xfrm>
          <a:prstGeom prst="rect">
            <a:avLst/>
          </a:prstGeom>
          <a:noFill/>
        </p:spPr>
        <p:txBody>
          <a:bodyPr vert="horz" wrap="none" lIns="0" tIns="0" rtlCol="0">
            <a:spAutoFit/>
          </a:bodyPr>
          <a:lstStyle/>
          <a:p>
            <a:r>
              <a:rPr lang="en-US" b="1" dirty="0" smtClean="0">
                <a:solidFill>
                  <a:srgbClr val="E63946"/>
                </a:solidFill>
              </a:rPr>
              <a:t>Manufacturing Plant</a:t>
            </a:r>
            <a:endParaRPr lang="en-US" b="1" dirty="0">
              <a:solidFill>
                <a:srgbClr val="E63946"/>
              </a:solidFill>
            </a:endParaRPr>
          </a:p>
        </p:txBody>
      </p:sp>
      <p:sp>
        <p:nvSpPr>
          <p:cNvPr id="5" name="TextBox 4"/>
          <p:cNvSpPr txBox="1"/>
          <p:nvPr/>
        </p:nvSpPr>
        <p:spPr>
          <a:xfrm>
            <a:off x="4482130" y="304800"/>
            <a:ext cx="2680670" cy="477054"/>
          </a:xfrm>
          <a:prstGeom prst="rect">
            <a:avLst/>
          </a:prstGeom>
          <a:noFill/>
        </p:spPr>
        <p:txBody>
          <a:bodyPr vert="horz" wrap="none" lIns="0" tIns="0" rtlCol="0">
            <a:spAutoFit/>
          </a:bodyPr>
          <a:lstStyle/>
          <a:p>
            <a:pPr marL="12700">
              <a:lnSpc>
                <a:spcPct val="100000"/>
              </a:lnSpc>
              <a:spcBef>
                <a:spcPts val="100"/>
              </a:spcBef>
            </a:pPr>
            <a:r>
              <a:rPr lang="en-US" sz="2800" b="1" dirty="0" smtClean="0">
                <a:solidFill>
                  <a:schemeClr val="bg1"/>
                </a:solidFill>
                <a:uFill>
                  <a:solidFill>
                    <a:srgbClr val="000000"/>
                  </a:solidFill>
                </a:uFill>
                <a:cs typeface="Arial"/>
              </a:rPr>
              <a:t>Coil</a:t>
            </a:r>
            <a:r>
              <a:rPr lang="en-US" sz="2800" b="1" spc="-35"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Filter</a:t>
            </a:r>
            <a:r>
              <a:rPr lang="en-US" sz="2800" b="1" spc="-40" dirty="0" smtClean="0">
                <a:solidFill>
                  <a:schemeClr val="bg1"/>
                </a:solidFill>
                <a:uFill>
                  <a:solidFill>
                    <a:srgbClr val="000000"/>
                  </a:solidFill>
                </a:uFill>
                <a:cs typeface="Arial"/>
              </a:rPr>
              <a:t> </a:t>
            </a:r>
            <a:r>
              <a:rPr lang="en-US" sz="2800" b="1" spc="-10" dirty="0" smtClean="0">
                <a:solidFill>
                  <a:schemeClr val="bg1"/>
                </a:solidFill>
                <a:uFill>
                  <a:solidFill>
                    <a:srgbClr val="000000"/>
                  </a:solidFill>
                </a:uFill>
                <a:cs typeface="Arial"/>
              </a:rPr>
              <a:t>Section</a:t>
            </a:r>
            <a:endParaRPr lang="en-US" sz="2800" b="1" dirty="0">
              <a:solidFill>
                <a:schemeClr val="bg1"/>
              </a:solidFill>
              <a:cs typeface="Aria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9" name="Rounded Rectangle 18"/>
          <p:cNvSpPr/>
          <p:nvPr/>
        </p:nvSpPr>
        <p:spPr>
          <a:xfrm>
            <a:off x="381000" y="4953000"/>
            <a:ext cx="5638800" cy="6096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533400" y="5040868"/>
            <a:ext cx="5334000" cy="369332"/>
          </a:xfrm>
          <a:prstGeom prst="rect">
            <a:avLst/>
          </a:prstGeom>
          <a:noFill/>
        </p:spPr>
        <p:txBody>
          <a:bodyPr vert="horz" wrap="square" rtlCol="0">
            <a:spAutoFit/>
          </a:bodyPr>
          <a:lstStyle/>
          <a:p>
            <a:pPr marL="354330" indent="-341630">
              <a:lnSpc>
                <a:spcPct val="100000"/>
              </a:lnSpc>
              <a:spcBef>
                <a:spcPts val="100"/>
              </a:spcBef>
              <a:buAutoNum type="alphaUcParenBoth"/>
              <a:tabLst>
                <a:tab pos="354330" algn="l"/>
              </a:tabLst>
            </a:pPr>
            <a:r>
              <a:rPr lang="en-US" b="1" dirty="0" smtClean="0">
                <a:latin typeface="Arial"/>
                <a:cs typeface="Arial"/>
              </a:rPr>
              <a:t>2</a:t>
            </a:r>
            <a:r>
              <a:rPr lang="en-US" b="1" spc="-30" dirty="0" smtClean="0">
                <a:latin typeface="Arial"/>
                <a:cs typeface="Arial"/>
              </a:rPr>
              <a:t> </a:t>
            </a:r>
            <a:r>
              <a:rPr lang="en-US" b="1" dirty="0" smtClean="0">
                <a:latin typeface="Arial"/>
                <a:cs typeface="Arial"/>
              </a:rPr>
              <a:t>Nos. Coil</a:t>
            </a:r>
            <a:r>
              <a:rPr lang="en-US" b="1" spc="-45" dirty="0" smtClean="0">
                <a:latin typeface="Arial"/>
                <a:cs typeface="Arial"/>
              </a:rPr>
              <a:t> </a:t>
            </a:r>
            <a:r>
              <a:rPr lang="en-US" b="1" dirty="0" smtClean="0">
                <a:latin typeface="Arial"/>
                <a:cs typeface="Arial"/>
              </a:rPr>
              <a:t>rolling</a:t>
            </a:r>
            <a:r>
              <a:rPr lang="en-US" b="1" spc="-50" dirty="0" smtClean="0">
                <a:latin typeface="Arial"/>
                <a:cs typeface="Arial"/>
              </a:rPr>
              <a:t> </a:t>
            </a:r>
            <a:r>
              <a:rPr lang="en-US" b="1" dirty="0" smtClean="0">
                <a:latin typeface="Arial"/>
                <a:cs typeface="Arial"/>
              </a:rPr>
              <a:t>&amp;</a:t>
            </a:r>
            <a:r>
              <a:rPr lang="en-US" b="1" spc="-30" dirty="0" smtClean="0">
                <a:latin typeface="Arial"/>
                <a:cs typeface="Arial"/>
              </a:rPr>
              <a:t> </a:t>
            </a:r>
            <a:r>
              <a:rPr lang="en-US" b="1" dirty="0" smtClean="0">
                <a:latin typeface="Arial"/>
                <a:cs typeface="Arial"/>
              </a:rPr>
              <a:t>creep</a:t>
            </a:r>
            <a:r>
              <a:rPr lang="en-US" b="1" spc="-40" dirty="0" smtClean="0">
                <a:latin typeface="Arial"/>
                <a:cs typeface="Arial"/>
              </a:rPr>
              <a:t> </a:t>
            </a:r>
            <a:r>
              <a:rPr lang="en-US" b="1" dirty="0" smtClean="0">
                <a:latin typeface="Arial"/>
                <a:cs typeface="Arial"/>
              </a:rPr>
              <a:t>paper</a:t>
            </a:r>
            <a:r>
              <a:rPr lang="en-US" b="1" spc="-35" dirty="0" smtClean="0">
                <a:latin typeface="Arial"/>
                <a:cs typeface="Arial"/>
              </a:rPr>
              <a:t> </a:t>
            </a:r>
            <a:r>
              <a:rPr lang="en-US" b="1" spc="-10" dirty="0" smtClean="0">
                <a:latin typeface="Arial"/>
                <a:cs typeface="Arial"/>
              </a:rPr>
              <a:t>printing</a:t>
            </a:r>
            <a:endParaRPr lang="en-US" dirty="0">
              <a:cs typeface="Arial"/>
            </a:endParaRPr>
          </a:p>
        </p:txBody>
      </p:sp>
      <p:sp>
        <p:nvSpPr>
          <p:cNvPr id="26" name="Rounded Rectangle 25"/>
          <p:cNvSpPr/>
          <p:nvPr/>
        </p:nvSpPr>
        <p:spPr>
          <a:xfrm>
            <a:off x="228600" y="1295400"/>
            <a:ext cx="2819400" cy="33528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object 6"/>
          <p:cNvPicPr/>
          <p:nvPr/>
        </p:nvPicPr>
        <p:blipFill>
          <a:blip r:embed="rId3" cstate="print"/>
          <a:stretch>
            <a:fillRect/>
          </a:stretch>
        </p:blipFill>
        <p:spPr>
          <a:xfrm>
            <a:off x="381000" y="1447800"/>
            <a:ext cx="2514600" cy="3017520"/>
          </a:xfrm>
          <a:prstGeom prst="rect">
            <a:avLst/>
          </a:prstGeom>
        </p:spPr>
      </p:pic>
      <p:sp>
        <p:nvSpPr>
          <p:cNvPr id="31" name="Rounded Rectangle 30"/>
          <p:cNvSpPr/>
          <p:nvPr/>
        </p:nvSpPr>
        <p:spPr>
          <a:xfrm>
            <a:off x="3200400" y="1295400"/>
            <a:ext cx="2819400" cy="33528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6324600" y="1295400"/>
            <a:ext cx="2819400" cy="33528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9220200" y="1295400"/>
            <a:ext cx="2819400" cy="33528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object 8"/>
          <p:cNvPicPr/>
          <p:nvPr/>
        </p:nvPicPr>
        <p:blipFill>
          <a:blip r:embed="rId4" cstate="print"/>
          <a:stretch>
            <a:fillRect/>
          </a:stretch>
        </p:blipFill>
        <p:spPr>
          <a:xfrm>
            <a:off x="3276600" y="1447801"/>
            <a:ext cx="2590800" cy="3079102"/>
          </a:xfrm>
          <a:prstGeom prst="rect">
            <a:avLst/>
          </a:prstGeom>
        </p:spPr>
      </p:pic>
      <p:pic>
        <p:nvPicPr>
          <p:cNvPr id="35" name="object 10"/>
          <p:cNvPicPr/>
          <p:nvPr/>
        </p:nvPicPr>
        <p:blipFill>
          <a:blip r:embed="rId5" cstate="print"/>
          <a:stretch>
            <a:fillRect/>
          </a:stretch>
        </p:blipFill>
        <p:spPr>
          <a:xfrm>
            <a:off x="6400800" y="1371601"/>
            <a:ext cx="2667000" cy="3147526"/>
          </a:xfrm>
          <a:prstGeom prst="rect">
            <a:avLst/>
          </a:prstGeom>
        </p:spPr>
      </p:pic>
      <p:pic>
        <p:nvPicPr>
          <p:cNvPr id="36" name="object 12"/>
          <p:cNvPicPr/>
          <p:nvPr/>
        </p:nvPicPr>
        <p:blipFill>
          <a:blip r:embed="rId6" cstate="print"/>
          <a:stretch>
            <a:fillRect/>
          </a:stretch>
        </p:blipFill>
        <p:spPr>
          <a:xfrm>
            <a:off x="9296400" y="1371602"/>
            <a:ext cx="2667000" cy="3079101"/>
          </a:xfrm>
          <a:prstGeom prst="rect">
            <a:avLst/>
          </a:prstGeom>
        </p:spPr>
      </p:pic>
      <p:sp>
        <p:nvSpPr>
          <p:cNvPr id="21" name="Rounded Rectangle 20"/>
          <p:cNvSpPr/>
          <p:nvPr/>
        </p:nvSpPr>
        <p:spPr>
          <a:xfrm>
            <a:off x="6248400" y="4953000"/>
            <a:ext cx="5638800" cy="6096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6400800" y="5040868"/>
            <a:ext cx="5334000" cy="369332"/>
          </a:xfrm>
          <a:prstGeom prst="rect">
            <a:avLst/>
          </a:prstGeom>
          <a:noFill/>
        </p:spPr>
        <p:txBody>
          <a:bodyPr vert="horz" wrap="square" rtlCol="0">
            <a:spAutoFit/>
          </a:bodyPr>
          <a:lstStyle/>
          <a:p>
            <a:pPr marL="354330" indent="-341630">
              <a:lnSpc>
                <a:spcPct val="100000"/>
              </a:lnSpc>
              <a:spcBef>
                <a:spcPts val="100"/>
              </a:spcBef>
              <a:buAutoNum type="alphaUcParenBoth"/>
              <a:tabLst>
                <a:tab pos="354330" algn="l"/>
              </a:tabLst>
            </a:pPr>
            <a:r>
              <a:rPr lang="en-US" b="1" dirty="0" smtClean="0">
                <a:latin typeface="Arial"/>
                <a:cs typeface="Arial"/>
              </a:rPr>
              <a:t>Coil</a:t>
            </a:r>
            <a:r>
              <a:rPr lang="en-US" b="1" spc="-55" dirty="0" smtClean="0">
                <a:latin typeface="Arial"/>
                <a:cs typeface="Arial"/>
              </a:rPr>
              <a:t> </a:t>
            </a:r>
            <a:r>
              <a:rPr lang="en-US" b="1" dirty="0" smtClean="0">
                <a:latin typeface="Arial"/>
                <a:cs typeface="Arial"/>
              </a:rPr>
              <a:t>Filter</a:t>
            </a:r>
            <a:r>
              <a:rPr lang="en-US" b="1" spc="-60" dirty="0" smtClean="0">
                <a:latin typeface="Arial"/>
                <a:cs typeface="Arial"/>
              </a:rPr>
              <a:t> </a:t>
            </a:r>
            <a:r>
              <a:rPr lang="en-US" b="1" dirty="0" err="1" smtClean="0">
                <a:latin typeface="Arial"/>
                <a:cs typeface="Arial"/>
              </a:rPr>
              <a:t>Assly</a:t>
            </a:r>
            <a:r>
              <a:rPr lang="en-US" b="1" spc="-25" dirty="0" smtClean="0">
                <a:latin typeface="Arial"/>
                <a:cs typeface="Arial"/>
              </a:rPr>
              <a:t> </a:t>
            </a:r>
            <a:r>
              <a:rPr lang="en-US" b="1" spc="-20" dirty="0" smtClean="0">
                <a:latin typeface="Arial"/>
                <a:cs typeface="Arial"/>
              </a:rPr>
              <a:t>Line</a:t>
            </a:r>
            <a:endParaRPr lang="en-US" dirty="0">
              <a:cs typeface="Arial"/>
            </a:endParaRPr>
          </a:p>
        </p:txBody>
      </p:sp>
      <p:sp>
        <p:nvSpPr>
          <p:cNvPr id="25" name="Rounded Rectangle 24"/>
          <p:cNvSpPr/>
          <p:nvPr/>
        </p:nvSpPr>
        <p:spPr>
          <a:xfrm>
            <a:off x="3429000" y="5638800"/>
            <a:ext cx="5181600" cy="6096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1066800" y="5726668"/>
            <a:ext cx="9144000" cy="369332"/>
          </a:xfrm>
          <a:prstGeom prst="rect">
            <a:avLst/>
          </a:prstGeom>
          <a:noFill/>
        </p:spPr>
        <p:txBody>
          <a:bodyPr vert="horz" wrap="square" rtlCol="0">
            <a:spAutoFit/>
          </a:bodyPr>
          <a:lstStyle/>
          <a:p>
            <a:pPr marL="2719070" marR="1261745">
              <a:lnSpc>
                <a:spcPct val="100000"/>
              </a:lnSpc>
            </a:pPr>
            <a:r>
              <a:rPr lang="en-US" b="1" dirty="0" smtClean="0">
                <a:latin typeface="Arial"/>
                <a:cs typeface="Arial"/>
              </a:rPr>
              <a:t>Element</a:t>
            </a:r>
            <a:r>
              <a:rPr lang="en-US" b="1" spc="-40" dirty="0" smtClean="0">
                <a:latin typeface="Arial"/>
                <a:cs typeface="Arial"/>
              </a:rPr>
              <a:t> </a:t>
            </a:r>
            <a:r>
              <a:rPr lang="en-US" b="1" dirty="0" smtClean="0">
                <a:latin typeface="Arial"/>
                <a:cs typeface="Arial"/>
              </a:rPr>
              <a:t>store</a:t>
            </a:r>
            <a:r>
              <a:rPr lang="en-US" b="1" spc="-35" dirty="0" smtClean="0">
                <a:latin typeface="Arial"/>
                <a:cs typeface="Arial"/>
              </a:rPr>
              <a:t> </a:t>
            </a:r>
            <a:r>
              <a:rPr lang="en-US" b="1" dirty="0" smtClean="0">
                <a:latin typeface="Arial"/>
                <a:cs typeface="Arial"/>
              </a:rPr>
              <a:t>in</a:t>
            </a:r>
            <a:r>
              <a:rPr lang="en-US" b="1" spc="-35" dirty="0" smtClean="0">
                <a:latin typeface="Arial"/>
                <a:cs typeface="Arial"/>
              </a:rPr>
              <a:t> </a:t>
            </a:r>
            <a:r>
              <a:rPr lang="en-US" b="1" dirty="0" smtClean="0">
                <a:latin typeface="Arial"/>
                <a:cs typeface="Arial"/>
              </a:rPr>
              <a:t>blue</a:t>
            </a:r>
            <a:r>
              <a:rPr lang="en-US" b="1" spc="-30" dirty="0" smtClean="0">
                <a:latin typeface="Arial"/>
                <a:cs typeface="Arial"/>
              </a:rPr>
              <a:t> </a:t>
            </a:r>
            <a:r>
              <a:rPr lang="en-US" b="1" spc="-20" dirty="0" smtClean="0">
                <a:latin typeface="Arial"/>
                <a:cs typeface="Arial"/>
              </a:rPr>
              <a:t>1000 </a:t>
            </a:r>
            <a:r>
              <a:rPr lang="en-US" b="1" dirty="0" smtClean="0">
                <a:latin typeface="Arial"/>
                <a:cs typeface="Arial"/>
              </a:rPr>
              <a:t>GSM</a:t>
            </a:r>
            <a:r>
              <a:rPr lang="en-US" b="1" spc="-25" dirty="0" smtClean="0">
                <a:latin typeface="Arial"/>
                <a:cs typeface="Arial"/>
              </a:rPr>
              <a:t> </a:t>
            </a:r>
            <a:r>
              <a:rPr lang="en-US" b="1" dirty="0" smtClean="0">
                <a:latin typeface="Arial"/>
                <a:cs typeface="Arial"/>
              </a:rPr>
              <a:t>PP</a:t>
            </a:r>
            <a:r>
              <a:rPr lang="en-US" b="1" spc="-20" dirty="0" smtClean="0">
                <a:latin typeface="Arial"/>
                <a:cs typeface="Arial"/>
              </a:rPr>
              <a:t> </a:t>
            </a:r>
            <a:r>
              <a:rPr lang="en-US" b="1" spc="-25" dirty="0" smtClean="0">
                <a:latin typeface="Arial"/>
                <a:cs typeface="Arial"/>
              </a:rPr>
              <a:t>Box</a:t>
            </a:r>
            <a:endParaRPr lang="en-US" dirty="0">
              <a:latin typeface="Arial"/>
              <a:cs typeface="Arial"/>
            </a:endParaRPr>
          </a:p>
        </p:txBody>
      </p:sp>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6200" y="76200"/>
            <a:ext cx="2056589" cy="323165"/>
          </a:xfrm>
          <a:prstGeom prst="rect">
            <a:avLst/>
          </a:prstGeom>
          <a:noFill/>
        </p:spPr>
        <p:txBody>
          <a:bodyPr vert="horz" wrap="none" lIns="0" tIns="0" rtlCol="0">
            <a:spAutoFit/>
          </a:bodyPr>
          <a:lstStyle/>
          <a:p>
            <a:r>
              <a:rPr lang="en-US" b="1" dirty="0" smtClean="0">
                <a:solidFill>
                  <a:srgbClr val="E63946"/>
                </a:solidFill>
              </a:rPr>
              <a:t>Manufacturing Plant</a:t>
            </a:r>
            <a:endParaRPr lang="en-US" b="1" dirty="0">
              <a:solidFill>
                <a:srgbClr val="E63946"/>
              </a:solidFill>
            </a:endParaRPr>
          </a:p>
        </p:txBody>
      </p:sp>
      <p:sp>
        <p:nvSpPr>
          <p:cNvPr id="5" name="TextBox 4"/>
          <p:cNvSpPr txBox="1"/>
          <p:nvPr/>
        </p:nvSpPr>
        <p:spPr>
          <a:xfrm>
            <a:off x="4572000" y="361146"/>
            <a:ext cx="3124200" cy="477054"/>
          </a:xfrm>
          <a:prstGeom prst="rect">
            <a:avLst/>
          </a:prstGeom>
          <a:noFill/>
        </p:spPr>
        <p:txBody>
          <a:bodyPr vert="horz" wrap="square" lIns="0" tIns="0" rtlCol="0">
            <a:spAutoFit/>
          </a:bodyPr>
          <a:lstStyle/>
          <a:p>
            <a:pPr marL="12700">
              <a:lnSpc>
                <a:spcPct val="100000"/>
              </a:lnSpc>
              <a:spcBef>
                <a:spcPts val="100"/>
              </a:spcBef>
            </a:pPr>
            <a:r>
              <a:rPr lang="en-US" sz="2800" b="1" dirty="0" smtClean="0">
                <a:solidFill>
                  <a:schemeClr val="bg1"/>
                </a:solidFill>
                <a:uFill>
                  <a:solidFill>
                    <a:srgbClr val="000000"/>
                  </a:solidFill>
                </a:uFill>
                <a:cs typeface="Arial"/>
              </a:rPr>
              <a:t>Press</a:t>
            </a:r>
            <a:r>
              <a:rPr lang="en-US" sz="2800" b="1" spc="-3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Shop</a:t>
            </a:r>
            <a:r>
              <a:rPr lang="en-US" sz="2800" b="1" spc="-50" dirty="0" smtClean="0">
                <a:solidFill>
                  <a:schemeClr val="bg1"/>
                </a:solidFill>
                <a:uFill>
                  <a:solidFill>
                    <a:srgbClr val="000000"/>
                  </a:solidFill>
                </a:uFill>
                <a:cs typeface="Arial"/>
              </a:rPr>
              <a:t> </a:t>
            </a:r>
            <a:r>
              <a:rPr lang="en-US" sz="2800" b="1" spc="-10" dirty="0" smtClean="0">
                <a:solidFill>
                  <a:schemeClr val="bg1"/>
                </a:solidFill>
                <a:uFill>
                  <a:solidFill>
                    <a:srgbClr val="000000"/>
                  </a:solidFill>
                </a:uFill>
                <a:cs typeface="Arial"/>
              </a:rPr>
              <a:t>Section</a:t>
            </a:r>
            <a:endParaRPr lang="en-US" sz="2800" dirty="0">
              <a:solidFill>
                <a:schemeClr val="bg1"/>
              </a:solidFill>
              <a:cs typeface="Aria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3" name="Rounded Rectangle 12"/>
          <p:cNvSpPr/>
          <p:nvPr/>
        </p:nvSpPr>
        <p:spPr>
          <a:xfrm>
            <a:off x="228600" y="11654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3276600" y="11400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a:off x="6248400" y="11400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9220200" y="11400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228600" y="3225800"/>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a:off x="3276600" y="3200400"/>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6248400" y="3200400"/>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a:off x="9220200" y="3200400"/>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p:cNvSpPr/>
          <p:nvPr/>
        </p:nvSpPr>
        <p:spPr>
          <a:xfrm>
            <a:off x="228600" y="5410200"/>
            <a:ext cx="11582400" cy="9144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04800" y="5498068"/>
            <a:ext cx="11430000" cy="923330"/>
          </a:xfrm>
          <a:prstGeom prst="rect">
            <a:avLst/>
          </a:prstGeom>
          <a:noFill/>
        </p:spPr>
        <p:txBody>
          <a:bodyPr vert="horz" wrap="square" rtlCol="0">
            <a:spAutoFit/>
          </a:bodyPr>
          <a:lstStyle/>
          <a:p>
            <a:pPr marL="354330" indent="-341630">
              <a:lnSpc>
                <a:spcPct val="100000"/>
              </a:lnSpc>
              <a:spcBef>
                <a:spcPts val="100"/>
              </a:spcBef>
              <a:buAutoNum type="alphaUcParenBoth"/>
              <a:tabLst>
                <a:tab pos="354330" algn="l"/>
              </a:tabLst>
            </a:pPr>
            <a:r>
              <a:rPr lang="en-US" dirty="0" smtClean="0">
                <a:latin typeface="Arial"/>
                <a:cs typeface="Arial"/>
              </a:rPr>
              <a:t> </a:t>
            </a:r>
            <a:r>
              <a:rPr lang="en-US" dirty="0" err="1" smtClean="0">
                <a:latin typeface="Arial"/>
                <a:cs typeface="Arial"/>
              </a:rPr>
              <a:t>No.of</a:t>
            </a:r>
            <a:r>
              <a:rPr lang="en-US" spc="-35" dirty="0" smtClean="0">
                <a:latin typeface="Arial"/>
                <a:cs typeface="Arial"/>
              </a:rPr>
              <a:t> </a:t>
            </a:r>
            <a:r>
              <a:rPr lang="en-US" dirty="0" smtClean="0">
                <a:latin typeface="Arial"/>
                <a:cs typeface="Arial"/>
              </a:rPr>
              <a:t>Press</a:t>
            </a:r>
            <a:r>
              <a:rPr lang="en-US" spc="-25" dirty="0" smtClean="0">
                <a:latin typeface="Arial"/>
                <a:cs typeface="Arial"/>
              </a:rPr>
              <a:t> </a:t>
            </a:r>
            <a:r>
              <a:rPr lang="en-US" dirty="0" smtClean="0">
                <a:latin typeface="Arial"/>
                <a:cs typeface="Arial"/>
              </a:rPr>
              <a:t>M/C:-</a:t>
            </a:r>
            <a:r>
              <a:rPr lang="en-US" spc="-35" dirty="0" smtClean="0">
                <a:latin typeface="Arial"/>
                <a:cs typeface="Arial"/>
              </a:rPr>
              <a:t> </a:t>
            </a:r>
            <a:r>
              <a:rPr lang="en-US" dirty="0" smtClean="0">
                <a:latin typeface="Arial"/>
                <a:cs typeface="Arial"/>
              </a:rPr>
              <a:t>14</a:t>
            </a:r>
            <a:r>
              <a:rPr lang="en-US" spc="-15" dirty="0" smtClean="0">
                <a:latin typeface="Arial"/>
                <a:cs typeface="Arial"/>
              </a:rPr>
              <a:t> </a:t>
            </a:r>
            <a:r>
              <a:rPr lang="en-US" spc="-20" dirty="0" smtClean="0">
                <a:latin typeface="Arial"/>
                <a:cs typeface="Arial"/>
              </a:rPr>
              <a:t>Nos.                                                          (B) </a:t>
            </a:r>
            <a:r>
              <a:rPr lang="en-US" dirty="0" err="1" smtClean="0">
                <a:latin typeface="Arial"/>
                <a:cs typeface="Arial"/>
              </a:rPr>
              <a:t>No.of</a:t>
            </a:r>
            <a:r>
              <a:rPr lang="en-US" spc="-40" dirty="0" smtClean="0">
                <a:latin typeface="Arial"/>
                <a:cs typeface="Arial"/>
              </a:rPr>
              <a:t> </a:t>
            </a:r>
            <a:r>
              <a:rPr lang="en-US" dirty="0" smtClean="0">
                <a:latin typeface="Arial"/>
                <a:cs typeface="Arial"/>
              </a:rPr>
              <a:t>Projection</a:t>
            </a:r>
            <a:r>
              <a:rPr lang="en-US" spc="-50" dirty="0" smtClean="0">
                <a:latin typeface="Arial"/>
                <a:cs typeface="Arial"/>
              </a:rPr>
              <a:t> </a:t>
            </a:r>
            <a:r>
              <a:rPr lang="en-US" dirty="0" smtClean="0">
                <a:latin typeface="Arial"/>
                <a:cs typeface="Arial"/>
              </a:rPr>
              <a:t>Welding</a:t>
            </a:r>
            <a:r>
              <a:rPr lang="en-US" spc="-45" dirty="0" smtClean="0">
                <a:latin typeface="Arial"/>
                <a:cs typeface="Arial"/>
              </a:rPr>
              <a:t> </a:t>
            </a:r>
            <a:r>
              <a:rPr lang="en-US" dirty="0" smtClean="0">
                <a:latin typeface="Arial"/>
                <a:cs typeface="Arial"/>
              </a:rPr>
              <a:t>M/C:-</a:t>
            </a:r>
            <a:r>
              <a:rPr lang="en-US" spc="-35" dirty="0" smtClean="0">
                <a:latin typeface="Arial"/>
                <a:cs typeface="Arial"/>
              </a:rPr>
              <a:t> </a:t>
            </a:r>
            <a:r>
              <a:rPr lang="en-US" dirty="0" smtClean="0">
                <a:latin typeface="Arial"/>
                <a:cs typeface="Arial"/>
              </a:rPr>
              <a:t>3</a:t>
            </a:r>
            <a:r>
              <a:rPr lang="en-US" spc="-20" dirty="0" smtClean="0">
                <a:latin typeface="Arial"/>
                <a:cs typeface="Arial"/>
              </a:rPr>
              <a:t> </a:t>
            </a:r>
            <a:r>
              <a:rPr lang="en-US" spc="-20" dirty="0" err="1" smtClean="0">
                <a:latin typeface="Arial"/>
                <a:cs typeface="Arial"/>
              </a:rPr>
              <a:t>Nos</a:t>
            </a:r>
            <a:r>
              <a:rPr lang="en-US" spc="-20" dirty="0" smtClean="0">
                <a:latin typeface="Arial"/>
                <a:cs typeface="Arial"/>
              </a:rPr>
              <a:t>       </a:t>
            </a:r>
            <a:endParaRPr lang="en-US" dirty="0" smtClean="0">
              <a:latin typeface="Arial"/>
              <a:cs typeface="Arial"/>
            </a:endParaRPr>
          </a:p>
          <a:p>
            <a:pPr marL="353695" indent="-340995">
              <a:tabLst>
                <a:tab pos="353695" algn="l"/>
              </a:tabLst>
            </a:pPr>
            <a:r>
              <a:rPr lang="en-US" dirty="0" smtClean="0">
                <a:latin typeface="Arial"/>
                <a:cs typeface="Arial"/>
              </a:rPr>
              <a:t>(C) </a:t>
            </a:r>
            <a:r>
              <a:rPr lang="en-US" dirty="0" err="1" smtClean="0">
                <a:latin typeface="Arial"/>
                <a:cs typeface="Arial"/>
              </a:rPr>
              <a:t>No.of</a:t>
            </a:r>
            <a:r>
              <a:rPr lang="en-US" spc="-40" dirty="0" smtClean="0">
                <a:latin typeface="Arial"/>
                <a:cs typeface="Arial"/>
              </a:rPr>
              <a:t> </a:t>
            </a:r>
            <a:r>
              <a:rPr lang="en-US" dirty="0" smtClean="0">
                <a:latin typeface="Arial"/>
                <a:cs typeface="Arial"/>
              </a:rPr>
              <a:t>automatic</a:t>
            </a:r>
            <a:r>
              <a:rPr lang="en-US" spc="-50" dirty="0" smtClean="0">
                <a:latin typeface="Arial"/>
                <a:cs typeface="Arial"/>
              </a:rPr>
              <a:t> </a:t>
            </a:r>
            <a:r>
              <a:rPr lang="en-US" dirty="0" smtClean="0">
                <a:latin typeface="Arial"/>
                <a:cs typeface="Arial"/>
              </a:rPr>
              <a:t>tapping</a:t>
            </a:r>
            <a:r>
              <a:rPr lang="en-US" spc="-60" dirty="0" smtClean="0">
                <a:latin typeface="Arial"/>
                <a:cs typeface="Arial"/>
              </a:rPr>
              <a:t> </a:t>
            </a:r>
            <a:r>
              <a:rPr lang="en-US" dirty="0" smtClean="0">
                <a:latin typeface="Arial"/>
                <a:cs typeface="Arial"/>
              </a:rPr>
              <a:t>M/C:-</a:t>
            </a:r>
            <a:r>
              <a:rPr lang="en-US" spc="-30" dirty="0" smtClean="0">
                <a:latin typeface="Arial"/>
                <a:cs typeface="Arial"/>
              </a:rPr>
              <a:t> </a:t>
            </a:r>
            <a:r>
              <a:rPr lang="en-US" dirty="0" smtClean="0">
                <a:latin typeface="Arial"/>
                <a:cs typeface="Arial"/>
              </a:rPr>
              <a:t>2</a:t>
            </a:r>
            <a:r>
              <a:rPr lang="en-US" spc="-25" dirty="0" smtClean="0">
                <a:latin typeface="Arial"/>
                <a:cs typeface="Arial"/>
              </a:rPr>
              <a:t> </a:t>
            </a:r>
            <a:r>
              <a:rPr lang="en-US" spc="-20" dirty="0" smtClean="0">
                <a:latin typeface="Arial"/>
                <a:cs typeface="Arial"/>
              </a:rPr>
              <a:t>Nos.                                         (D) </a:t>
            </a:r>
            <a:r>
              <a:rPr lang="en-US" dirty="0" smtClean="0">
                <a:latin typeface="Arial"/>
                <a:cs typeface="Arial"/>
              </a:rPr>
              <a:t>Coil</a:t>
            </a:r>
            <a:r>
              <a:rPr lang="en-US" spc="-40" dirty="0" smtClean="0">
                <a:latin typeface="Arial"/>
                <a:cs typeface="Arial"/>
              </a:rPr>
              <a:t> </a:t>
            </a:r>
            <a:r>
              <a:rPr lang="en-US" dirty="0" smtClean="0">
                <a:latin typeface="Arial"/>
                <a:cs typeface="Arial"/>
              </a:rPr>
              <a:t>storage</a:t>
            </a:r>
            <a:r>
              <a:rPr lang="en-US" spc="-60" dirty="0" smtClean="0">
                <a:latin typeface="Arial"/>
                <a:cs typeface="Arial"/>
              </a:rPr>
              <a:t> </a:t>
            </a:r>
            <a:r>
              <a:rPr lang="en-US" spc="-20" dirty="0" smtClean="0">
                <a:latin typeface="Arial"/>
                <a:cs typeface="Arial"/>
              </a:rPr>
              <a:t>Area.</a:t>
            </a:r>
            <a:endParaRPr lang="en-US" dirty="0" smtClean="0">
              <a:latin typeface="Arial"/>
              <a:cs typeface="Arial"/>
            </a:endParaRPr>
          </a:p>
          <a:p>
            <a:pPr marL="353695" indent="-340995">
              <a:lnSpc>
                <a:spcPct val="100000"/>
              </a:lnSpc>
              <a:buAutoNum type="alphaUcParenBoth"/>
              <a:tabLst>
                <a:tab pos="353695" algn="l"/>
              </a:tabLst>
            </a:pPr>
            <a:endParaRPr lang="en-US" dirty="0" smtClean="0">
              <a:latin typeface="Arial"/>
              <a:cs typeface="Arial"/>
            </a:endParaRPr>
          </a:p>
        </p:txBody>
      </p:sp>
      <p:pic>
        <p:nvPicPr>
          <p:cNvPr id="28" name="object 16"/>
          <p:cNvPicPr/>
          <p:nvPr/>
        </p:nvPicPr>
        <p:blipFill>
          <a:blip r:embed="rId3" cstate="print"/>
          <a:stretch>
            <a:fillRect/>
          </a:stretch>
        </p:blipFill>
        <p:spPr>
          <a:xfrm>
            <a:off x="304800" y="1295400"/>
            <a:ext cx="2438400" cy="1752600"/>
          </a:xfrm>
          <a:prstGeom prst="rect">
            <a:avLst/>
          </a:prstGeom>
        </p:spPr>
      </p:pic>
      <p:pic>
        <p:nvPicPr>
          <p:cNvPr id="29" name="object 15"/>
          <p:cNvPicPr/>
          <p:nvPr/>
        </p:nvPicPr>
        <p:blipFill>
          <a:blip r:embed="rId4" cstate="print"/>
          <a:stretch>
            <a:fillRect/>
          </a:stretch>
        </p:blipFill>
        <p:spPr>
          <a:xfrm>
            <a:off x="3352800" y="1219200"/>
            <a:ext cx="2362200" cy="1752600"/>
          </a:xfrm>
          <a:prstGeom prst="rect">
            <a:avLst/>
          </a:prstGeom>
        </p:spPr>
      </p:pic>
      <p:pic>
        <p:nvPicPr>
          <p:cNvPr id="1026" name="Picture 2"/>
          <p:cNvPicPr>
            <a:picLocks noChangeAspect="1" noChangeArrowheads="1"/>
          </p:cNvPicPr>
          <p:nvPr/>
        </p:nvPicPr>
        <p:blipFill>
          <a:blip r:embed="rId5"/>
          <a:srcRect/>
          <a:stretch>
            <a:fillRect/>
          </a:stretch>
        </p:blipFill>
        <p:spPr bwMode="auto">
          <a:xfrm>
            <a:off x="6400800" y="1219200"/>
            <a:ext cx="2362200" cy="1730375"/>
          </a:xfrm>
          <a:prstGeom prst="rect">
            <a:avLst/>
          </a:prstGeom>
          <a:noFill/>
          <a:ln w="9525">
            <a:noFill/>
            <a:miter lim="800000"/>
            <a:headEnd/>
            <a:tailEnd/>
          </a:ln>
          <a:effectLst/>
        </p:spPr>
      </p:pic>
      <p:pic>
        <p:nvPicPr>
          <p:cNvPr id="1027" name="Picture 3"/>
          <p:cNvPicPr>
            <a:picLocks noChangeAspect="1" noChangeArrowheads="1"/>
          </p:cNvPicPr>
          <p:nvPr/>
        </p:nvPicPr>
        <p:blipFill>
          <a:blip r:embed="rId6"/>
          <a:srcRect/>
          <a:stretch>
            <a:fillRect/>
          </a:stretch>
        </p:blipFill>
        <p:spPr bwMode="auto">
          <a:xfrm>
            <a:off x="9296400" y="1219200"/>
            <a:ext cx="2362200" cy="1692275"/>
          </a:xfrm>
          <a:prstGeom prst="rect">
            <a:avLst/>
          </a:prstGeom>
          <a:noFill/>
          <a:ln w="9525">
            <a:noFill/>
            <a:miter lim="800000"/>
            <a:headEnd/>
            <a:tailEnd/>
          </a:ln>
          <a:effectLst/>
        </p:spPr>
      </p:pic>
      <p:pic>
        <p:nvPicPr>
          <p:cNvPr id="1028" name="Picture 4"/>
          <p:cNvPicPr>
            <a:picLocks noChangeAspect="1" noChangeArrowheads="1"/>
          </p:cNvPicPr>
          <p:nvPr/>
        </p:nvPicPr>
        <p:blipFill>
          <a:blip r:embed="rId7"/>
          <a:srcRect/>
          <a:stretch>
            <a:fillRect/>
          </a:stretch>
        </p:blipFill>
        <p:spPr bwMode="auto">
          <a:xfrm>
            <a:off x="304800" y="3352800"/>
            <a:ext cx="2438400" cy="16764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8"/>
          <a:srcRect/>
          <a:stretch>
            <a:fillRect/>
          </a:stretch>
        </p:blipFill>
        <p:spPr bwMode="auto">
          <a:xfrm>
            <a:off x="3352800" y="3314700"/>
            <a:ext cx="2438400" cy="1714500"/>
          </a:xfrm>
          <a:prstGeom prst="rect">
            <a:avLst/>
          </a:prstGeom>
          <a:noFill/>
          <a:ln w="9525">
            <a:noFill/>
            <a:miter lim="800000"/>
            <a:headEnd/>
            <a:tailEnd/>
          </a:ln>
          <a:effectLst/>
        </p:spPr>
      </p:pic>
      <p:pic>
        <p:nvPicPr>
          <p:cNvPr id="38" name="object 3"/>
          <p:cNvPicPr/>
          <p:nvPr/>
        </p:nvPicPr>
        <p:blipFill>
          <a:blip r:embed="rId9" cstate="print"/>
          <a:stretch>
            <a:fillRect/>
          </a:stretch>
        </p:blipFill>
        <p:spPr>
          <a:xfrm>
            <a:off x="6324600" y="3352801"/>
            <a:ext cx="2438400" cy="1676400"/>
          </a:xfrm>
          <a:prstGeom prst="rect">
            <a:avLst/>
          </a:prstGeom>
        </p:spPr>
      </p:pic>
      <p:pic>
        <p:nvPicPr>
          <p:cNvPr id="39" name="object 4"/>
          <p:cNvPicPr/>
          <p:nvPr/>
        </p:nvPicPr>
        <p:blipFill>
          <a:blip r:embed="rId10" cstate="print"/>
          <a:stretch>
            <a:fillRect/>
          </a:stretch>
        </p:blipFill>
        <p:spPr>
          <a:xfrm>
            <a:off x="9296400" y="3276600"/>
            <a:ext cx="2362200" cy="1763649"/>
          </a:xfrm>
          <a:prstGeom prst="rect">
            <a:avLst/>
          </a:prstGeom>
        </p:spPr>
      </p:pic>
    </p:spTree>
  </p:cSld>
  <p:clrMapOvr>
    <a:masterClrMapping/>
  </p:clrMapOvr>
  <p:transition>
    <p:pull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28600" y="152400"/>
            <a:ext cx="2056589" cy="323165"/>
          </a:xfrm>
          <a:prstGeom prst="rect">
            <a:avLst/>
          </a:prstGeom>
          <a:noFill/>
        </p:spPr>
        <p:txBody>
          <a:bodyPr vert="horz" wrap="none" lIns="0" tIns="0" rtlCol="0">
            <a:spAutoFit/>
          </a:bodyPr>
          <a:lstStyle/>
          <a:p>
            <a:r>
              <a:rPr lang="en-US" b="1" dirty="0" smtClean="0">
                <a:solidFill>
                  <a:srgbClr val="E63946"/>
                </a:solidFill>
              </a:rPr>
              <a:t>Manufacturing Plant</a:t>
            </a:r>
            <a:endParaRPr lang="en-US" b="1" dirty="0">
              <a:solidFill>
                <a:srgbClr val="E63946"/>
              </a:solidFill>
            </a:endParaRPr>
          </a:p>
        </p:txBody>
      </p:sp>
      <p:sp>
        <p:nvSpPr>
          <p:cNvPr id="5" name="TextBox 4"/>
          <p:cNvSpPr txBox="1"/>
          <p:nvPr/>
        </p:nvSpPr>
        <p:spPr>
          <a:xfrm>
            <a:off x="3276600" y="438835"/>
            <a:ext cx="4953000" cy="477054"/>
          </a:xfrm>
          <a:prstGeom prst="rect">
            <a:avLst/>
          </a:prstGeom>
          <a:noFill/>
        </p:spPr>
        <p:txBody>
          <a:bodyPr vert="horz" wrap="square" lIns="0" tIns="0" rtlCol="0">
            <a:spAutoFit/>
          </a:bodyPr>
          <a:lstStyle/>
          <a:p>
            <a:r>
              <a:rPr lang="en-US" sz="2800" b="1" dirty="0" smtClean="0">
                <a:solidFill>
                  <a:schemeClr val="bg1"/>
                </a:solidFill>
              </a:rPr>
              <a:t>CAV Glue dispensing Machine</a:t>
            </a:r>
            <a:endParaRPr lang="en-US" sz="2800" b="1" dirty="0">
              <a:solidFill>
                <a:schemeClr val="bg1"/>
              </a:solidFil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0" name="Rounded Rectangle 9"/>
          <p:cNvSpPr/>
          <p:nvPr/>
        </p:nvSpPr>
        <p:spPr>
          <a:xfrm>
            <a:off x="571500" y="1206500"/>
            <a:ext cx="11010900" cy="5016500"/>
          </a:xfrm>
          <a:prstGeom prst="roundRect">
            <a:avLst>
              <a:gd name="adj" fmla="val 3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p:cNvSpPr/>
          <p:nvPr/>
        </p:nvSpPr>
        <p:spPr>
          <a:xfrm>
            <a:off x="2667000" y="5181600"/>
            <a:ext cx="6934200" cy="914400"/>
          </a:xfrm>
          <a:prstGeom prst="roundRect">
            <a:avLst>
              <a:gd name="adj" fmla="val 8000"/>
            </a:avLst>
          </a:prstGeom>
          <a:solidFill>
            <a:srgbClr val="F8FAFC"/>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p:cNvSpPr txBox="1"/>
          <p:nvPr/>
        </p:nvSpPr>
        <p:spPr>
          <a:xfrm>
            <a:off x="2794000" y="5257800"/>
            <a:ext cx="6486832" cy="523220"/>
          </a:xfrm>
          <a:prstGeom prst="rect">
            <a:avLst/>
          </a:prstGeom>
          <a:noFill/>
        </p:spPr>
        <p:txBody>
          <a:bodyPr vert="horz" wrap="square" rtlCol="0">
            <a:spAutoFit/>
          </a:bodyPr>
          <a:lstStyle/>
          <a:p>
            <a:pPr marL="12700" algn="ctr">
              <a:lnSpc>
                <a:spcPct val="100000"/>
              </a:lnSpc>
              <a:spcBef>
                <a:spcPts val="100"/>
              </a:spcBef>
            </a:pPr>
            <a:r>
              <a:rPr lang="en-US" sz="2800" b="1" dirty="0" smtClean="0">
                <a:solidFill>
                  <a:srgbClr val="FF0000"/>
                </a:solidFill>
                <a:uFill>
                  <a:solidFill>
                    <a:srgbClr val="000000"/>
                  </a:solidFill>
                </a:uFill>
                <a:cs typeface="Arial"/>
              </a:rPr>
              <a:t>CAV</a:t>
            </a:r>
            <a:r>
              <a:rPr lang="en-US" sz="2800" b="1" spc="-5" dirty="0" smtClean="0">
                <a:solidFill>
                  <a:srgbClr val="FF0000"/>
                </a:solidFill>
                <a:uFill>
                  <a:solidFill>
                    <a:srgbClr val="000000"/>
                  </a:solidFill>
                </a:uFill>
                <a:cs typeface="Arial"/>
              </a:rPr>
              <a:t> </a:t>
            </a:r>
            <a:r>
              <a:rPr lang="en-US" sz="2800" b="1" dirty="0" smtClean="0">
                <a:solidFill>
                  <a:srgbClr val="FF0000"/>
                </a:solidFill>
                <a:uFill>
                  <a:solidFill>
                    <a:srgbClr val="000000"/>
                  </a:solidFill>
                </a:uFill>
                <a:cs typeface="Arial"/>
              </a:rPr>
              <a:t>Filter</a:t>
            </a:r>
            <a:r>
              <a:rPr lang="en-US" sz="2800" b="1" spc="-65" dirty="0" smtClean="0">
                <a:solidFill>
                  <a:srgbClr val="FF0000"/>
                </a:solidFill>
                <a:uFill>
                  <a:solidFill>
                    <a:srgbClr val="000000"/>
                  </a:solidFill>
                </a:uFill>
                <a:cs typeface="Arial"/>
              </a:rPr>
              <a:t> </a:t>
            </a:r>
            <a:r>
              <a:rPr lang="en-US" sz="2800" b="1" dirty="0" smtClean="0">
                <a:solidFill>
                  <a:srgbClr val="FF0000"/>
                </a:solidFill>
                <a:uFill>
                  <a:solidFill>
                    <a:srgbClr val="000000"/>
                  </a:solidFill>
                </a:uFill>
                <a:cs typeface="Arial"/>
              </a:rPr>
              <a:t>Glue</a:t>
            </a:r>
            <a:r>
              <a:rPr lang="en-US" sz="2800" b="1" spc="-60" dirty="0" smtClean="0">
                <a:solidFill>
                  <a:srgbClr val="FF0000"/>
                </a:solidFill>
                <a:uFill>
                  <a:solidFill>
                    <a:srgbClr val="000000"/>
                  </a:solidFill>
                </a:uFill>
                <a:cs typeface="Arial"/>
              </a:rPr>
              <a:t> </a:t>
            </a:r>
            <a:r>
              <a:rPr lang="en-US" sz="2800" b="1" dirty="0" smtClean="0">
                <a:solidFill>
                  <a:srgbClr val="FF0000"/>
                </a:solidFill>
                <a:uFill>
                  <a:solidFill>
                    <a:srgbClr val="000000"/>
                  </a:solidFill>
                </a:uFill>
                <a:cs typeface="Arial"/>
              </a:rPr>
              <a:t>Process</a:t>
            </a:r>
            <a:r>
              <a:rPr lang="en-US" sz="2800" b="1" spc="-55" dirty="0" smtClean="0">
                <a:solidFill>
                  <a:srgbClr val="FF0000"/>
                </a:solidFill>
                <a:uFill>
                  <a:solidFill>
                    <a:srgbClr val="000000"/>
                  </a:solidFill>
                </a:uFill>
                <a:cs typeface="Arial"/>
              </a:rPr>
              <a:t> </a:t>
            </a:r>
            <a:r>
              <a:rPr lang="en-US" sz="2800" b="1" spc="-10" dirty="0" smtClean="0">
                <a:solidFill>
                  <a:srgbClr val="FF0000"/>
                </a:solidFill>
                <a:uFill>
                  <a:solidFill>
                    <a:srgbClr val="000000"/>
                  </a:solidFill>
                </a:uFill>
                <a:cs typeface="Arial"/>
              </a:rPr>
              <a:t>Machine</a:t>
            </a:r>
            <a:endParaRPr lang="en-US" sz="2800" dirty="0">
              <a:solidFill>
                <a:srgbClr val="FF0000"/>
              </a:solidFill>
              <a:cs typeface="Arial"/>
            </a:endParaRPr>
          </a:p>
        </p:txBody>
      </p:sp>
      <p:grpSp>
        <p:nvGrpSpPr>
          <p:cNvPr id="31" name="object 7"/>
          <p:cNvGrpSpPr/>
          <p:nvPr/>
        </p:nvGrpSpPr>
        <p:grpSpPr>
          <a:xfrm>
            <a:off x="838200" y="1371600"/>
            <a:ext cx="10591800" cy="3657600"/>
            <a:chOff x="914501" y="731951"/>
            <a:chExt cx="7452359" cy="3325495"/>
          </a:xfrm>
        </p:grpSpPr>
        <p:pic>
          <p:nvPicPr>
            <p:cNvPr id="32" name="object 8"/>
            <p:cNvPicPr/>
            <p:nvPr/>
          </p:nvPicPr>
          <p:blipFill>
            <a:blip r:embed="rId3" cstate="print"/>
            <a:stretch>
              <a:fillRect/>
            </a:stretch>
          </p:blipFill>
          <p:spPr>
            <a:xfrm>
              <a:off x="930363" y="747826"/>
              <a:ext cx="7420356" cy="3293745"/>
            </a:xfrm>
            <a:prstGeom prst="rect">
              <a:avLst/>
            </a:prstGeom>
          </p:spPr>
        </p:pic>
        <p:sp>
          <p:nvSpPr>
            <p:cNvPr id="33" name="object 9"/>
            <p:cNvSpPr/>
            <p:nvPr/>
          </p:nvSpPr>
          <p:spPr>
            <a:xfrm>
              <a:off x="922439" y="739889"/>
              <a:ext cx="7436484" cy="3309620"/>
            </a:xfrm>
            <a:custGeom>
              <a:avLst/>
              <a:gdLst/>
              <a:ahLst/>
              <a:cxnLst/>
              <a:rect l="l" t="t" r="r" b="b"/>
              <a:pathLst>
                <a:path w="7436484" h="3309620">
                  <a:moveTo>
                    <a:pt x="0" y="3309620"/>
                  </a:moveTo>
                  <a:lnTo>
                    <a:pt x="7436231" y="3309620"/>
                  </a:lnTo>
                  <a:lnTo>
                    <a:pt x="7436231" y="0"/>
                  </a:lnTo>
                  <a:lnTo>
                    <a:pt x="0" y="0"/>
                  </a:lnTo>
                  <a:lnTo>
                    <a:pt x="0" y="3309620"/>
                  </a:lnTo>
                  <a:close/>
                </a:path>
              </a:pathLst>
            </a:custGeom>
            <a:ln w="15875">
              <a:solidFill>
                <a:srgbClr val="D25840"/>
              </a:solidFill>
            </a:ln>
          </p:spPr>
          <p:txBody>
            <a:bodyPr wrap="square" lIns="0" tIns="0" rIns="0" bIns="0" rtlCol="0"/>
            <a:lstStyle/>
            <a:p>
              <a:endParaRPr/>
            </a:p>
          </p:txBody>
        </p:sp>
      </p:grpSp>
    </p:spTree>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76200" y="76200"/>
            <a:ext cx="2056589" cy="323165"/>
          </a:xfrm>
          <a:prstGeom prst="rect">
            <a:avLst/>
          </a:prstGeom>
          <a:noFill/>
        </p:spPr>
        <p:txBody>
          <a:bodyPr vert="horz" wrap="none" lIns="0" tIns="0" rtlCol="0">
            <a:spAutoFit/>
          </a:bodyPr>
          <a:lstStyle/>
          <a:p>
            <a:r>
              <a:rPr lang="en-US" b="1" dirty="0" smtClean="0">
                <a:solidFill>
                  <a:srgbClr val="E63946"/>
                </a:solidFill>
              </a:rPr>
              <a:t>Manufacturing Plant</a:t>
            </a:r>
            <a:endParaRPr lang="en-US" b="1" dirty="0">
              <a:solidFill>
                <a:srgbClr val="E63946"/>
              </a:solidFill>
            </a:endParaRPr>
          </a:p>
        </p:txBody>
      </p:sp>
      <p:sp>
        <p:nvSpPr>
          <p:cNvPr id="5" name="TextBox 4"/>
          <p:cNvSpPr txBox="1"/>
          <p:nvPr/>
        </p:nvSpPr>
        <p:spPr>
          <a:xfrm>
            <a:off x="2057400" y="361146"/>
            <a:ext cx="6934200" cy="477054"/>
          </a:xfrm>
          <a:prstGeom prst="rect">
            <a:avLst/>
          </a:prstGeom>
          <a:noFill/>
        </p:spPr>
        <p:txBody>
          <a:bodyPr vert="horz" wrap="square" lIns="0" tIns="0" rtlCol="0">
            <a:spAutoFit/>
          </a:bodyPr>
          <a:lstStyle/>
          <a:p>
            <a:pPr marL="12700">
              <a:lnSpc>
                <a:spcPct val="100000"/>
              </a:lnSpc>
              <a:spcBef>
                <a:spcPts val="100"/>
              </a:spcBef>
            </a:pPr>
            <a:r>
              <a:rPr lang="en-US" sz="2800" b="1" dirty="0" smtClean="0">
                <a:solidFill>
                  <a:schemeClr val="bg1"/>
                </a:solidFill>
                <a:uFill>
                  <a:solidFill>
                    <a:srgbClr val="000000"/>
                  </a:solidFill>
                </a:uFill>
                <a:cs typeface="Arial"/>
              </a:rPr>
              <a:t>Plant</a:t>
            </a:r>
            <a:r>
              <a:rPr lang="en-US" sz="2800" b="1" spc="-4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Air</a:t>
            </a:r>
            <a:r>
              <a:rPr lang="en-US" sz="2800" b="1" spc="15"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Ducting</a:t>
            </a:r>
            <a:r>
              <a:rPr lang="en-US" sz="2800" b="1" spc="-35"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&amp;</a:t>
            </a:r>
            <a:r>
              <a:rPr lang="en-US" sz="2800" b="1" spc="-30"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Safety</a:t>
            </a:r>
            <a:r>
              <a:rPr lang="en-US" sz="2800" b="1" spc="-25" dirty="0" smtClean="0">
                <a:solidFill>
                  <a:schemeClr val="bg1"/>
                </a:solidFill>
                <a:uFill>
                  <a:solidFill>
                    <a:srgbClr val="000000"/>
                  </a:solidFill>
                </a:uFill>
                <a:cs typeface="Arial"/>
              </a:rPr>
              <a:t> </a:t>
            </a:r>
            <a:r>
              <a:rPr lang="en-US" sz="2800" b="1" dirty="0" smtClean="0">
                <a:solidFill>
                  <a:schemeClr val="bg1"/>
                </a:solidFill>
                <a:uFill>
                  <a:solidFill>
                    <a:srgbClr val="000000"/>
                  </a:solidFill>
                </a:uFill>
                <a:cs typeface="Arial"/>
              </a:rPr>
              <a:t>Measures</a:t>
            </a:r>
            <a:r>
              <a:rPr lang="en-US" sz="2800" b="1" spc="-20" dirty="0" smtClean="0">
                <a:solidFill>
                  <a:schemeClr val="bg1"/>
                </a:solidFill>
                <a:uFill>
                  <a:solidFill>
                    <a:srgbClr val="000000"/>
                  </a:solidFill>
                </a:uFill>
                <a:cs typeface="Arial"/>
              </a:rPr>
              <a:t> </a:t>
            </a:r>
            <a:r>
              <a:rPr lang="en-US" sz="2800" b="1" spc="-10" dirty="0" smtClean="0">
                <a:solidFill>
                  <a:schemeClr val="bg1"/>
                </a:solidFill>
                <a:uFill>
                  <a:solidFill>
                    <a:srgbClr val="000000"/>
                  </a:solidFill>
                </a:uFill>
                <a:cs typeface="Arial"/>
              </a:rPr>
              <a:t>Overview</a:t>
            </a:r>
            <a:endParaRPr lang="en-US" sz="2800" dirty="0">
              <a:solidFill>
                <a:schemeClr val="bg1"/>
              </a:solidFill>
              <a:cs typeface="Aria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3" name="Rounded Rectangle 12"/>
          <p:cNvSpPr/>
          <p:nvPr/>
        </p:nvSpPr>
        <p:spPr>
          <a:xfrm>
            <a:off x="228600" y="11654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p:cNvSpPr/>
          <p:nvPr/>
        </p:nvSpPr>
        <p:spPr>
          <a:xfrm>
            <a:off x="3276600" y="11400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a:off x="6248400" y="11400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p:cNvSpPr/>
          <p:nvPr/>
        </p:nvSpPr>
        <p:spPr>
          <a:xfrm>
            <a:off x="9220200" y="1140012"/>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p:cNvSpPr/>
          <p:nvPr/>
        </p:nvSpPr>
        <p:spPr>
          <a:xfrm>
            <a:off x="228600" y="3225800"/>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p:cNvSpPr/>
          <p:nvPr/>
        </p:nvSpPr>
        <p:spPr>
          <a:xfrm>
            <a:off x="3276600" y="3200400"/>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p:cNvSpPr/>
          <p:nvPr/>
        </p:nvSpPr>
        <p:spPr>
          <a:xfrm>
            <a:off x="6248400" y="3200400"/>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p:cNvSpPr/>
          <p:nvPr/>
        </p:nvSpPr>
        <p:spPr>
          <a:xfrm>
            <a:off x="9220200" y="3200400"/>
            <a:ext cx="2590800" cy="1958788"/>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ounded Rectangle 25"/>
          <p:cNvSpPr/>
          <p:nvPr/>
        </p:nvSpPr>
        <p:spPr>
          <a:xfrm>
            <a:off x="228600" y="5410200"/>
            <a:ext cx="11582400" cy="9144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04800" y="5498068"/>
            <a:ext cx="11430000" cy="646331"/>
          </a:xfrm>
          <a:prstGeom prst="rect">
            <a:avLst/>
          </a:prstGeom>
          <a:noFill/>
        </p:spPr>
        <p:txBody>
          <a:bodyPr vert="horz" wrap="square" rtlCol="0">
            <a:spAutoFit/>
          </a:bodyPr>
          <a:lstStyle/>
          <a:p>
            <a:pPr marL="354330" indent="-341630">
              <a:lnSpc>
                <a:spcPct val="100000"/>
              </a:lnSpc>
              <a:spcBef>
                <a:spcPts val="100"/>
              </a:spcBef>
              <a:buAutoNum type="alphaUcParenBoth"/>
              <a:tabLst>
                <a:tab pos="354330" algn="l"/>
              </a:tabLst>
            </a:pPr>
            <a:r>
              <a:rPr lang="en-US" b="1" dirty="0" smtClean="0">
                <a:cs typeface="Arial"/>
              </a:rPr>
              <a:t>Ducting</a:t>
            </a:r>
            <a:r>
              <a:rPr lang="en-US" b="1" spc="-50" dirty="0" smtClean="0">
                <a:cs typeface="Arial"/>
              </a:rPr>
              <a:t> </a:t>
            </a:r>
            <a:r>
              <a:rPr lang="en-US" b="1" dirty="0" smtClean="0">
                <a:cs typeface="Arial"/>
              </a:rPr>
              <a:t>for</a:t>
            </a:r>
            <a:r>
              <a:rPr lang="en-US" b="1" spc="-30" dirty="0" smtClean="0">
                <a:cs typeface="Arial"/>
              </a:rPr>
              <a:t> </a:t>
            </a:r>
            <a:r>
              <a:rPr lang="en-US" b="1" dirty="0" smtClean="0">
                <a:cs typeface="Arial"/>
              </a:rPr>
              <a:t>Cooling</a:t>
            </a:r>
            <a:r>
              <a:rPr lang="en-US" b="1" spc="-30" dirty="0" smtClean="0">
                <a:cs typeface="Arial"/>
              </a:rPr>
              <a:t> </a:t>
            </a:r>
            <a:r>
              <a:rPr lang="en-US" b="1" dirty="0" smtClean="0">
                <a:cs typeface="Arial"/>
              </a:rPr>
              <a:t>in</a:t>
            </a:r>
            <a:r>
              <a:rPr lang="en-US" b="1" spc="-25" dirty="0" smtClean="0">
                <a:cs typeface="Arial"/>
              </a:rPr>
              <a:t> </a:t>
            </a:r>
            <a:r>
              <a:rPr lang="en-US" b="1" dirty="0" smtClean="0">
                <a:cs typeface="Arial"/>
              </a:rPr>
              <a:t>all</a:t>
            </a:r>
            <a:r>
              <a:rPr lang="en-US" b="1" spc="-15" dirty="0" smtClean="0">
                <a:cs typeface="Arial"/>
              </a:rPr>
              <a:t> </a:t>
            </a:r>
            <a:r>
              <a:rPr lang="en-US" b="1" dirty="0" smtClean="0">
                <a:cs typeface="Arial"/>
              </a:rPr>
              <a:t>plant</a:t>
            </a:r>
            <a:r>
              <a:rPr lang="en-US" b="1" spc="-40" dirty="0" smtClean="0">
                <a:cs typeface="Arial"/>
              </a:rPr>
              <a:t> </a:t>
            </a:r>
            <a:r>
              <a:rPr lang="en-US" b="1" dirty="0" smtClean="0">
                <a:cs typeface="Arial"/>
              </a:rPr>
              <a:t>floor</a:t>
            </a:r>
            <a:r>
              <a:rPr lang="en-US" b="1" spc="-35" dirty="0" smtClean="0">
                <a:cs typeface="Arial"/>
              </a:rPr>
              <a:t> </a:t>
            </a:r>
            <a:r>
              <a:rPr lang="en-US" b="1" spc="-20" dirty="0" smtClean="0">
                <a:cs typeface="Arial"/>
              </a:rPr>
              <a:t>shops.</a:t>
            </a:r>
            <a:endParaRPr lang="en-US" b="1" dirty="0" smtClean="0">
              <a:cs typeface="Arial"/>
            </a:endParaRPr>
          </a:p>
          <a:p>
            <a:pPr marL="354330" marR="5080" indent="-341630">
              <a:lnSpc>
                <a:spcPct val="100000"/>
              </a:lnSpc>
              <a:buAutoNum type="alphaUcParenBoth"/>
              <a:tabLst>
                <a:tab pos="355600" algn="l"/>
              </a:tabLst>
            </a:pPr>
            <a:r>
              <a:rPr lang="en-US" b="1" dirty="0" smtClean="0">
                <a:cs typeface="Arial"/>
              </a:rPr>
              <a:t>Fire</a:t>
            </a:r>
            <a:r>
              <a:rPr lang="en-US" b="1" spc="-50" dirty="0" smtClean="0">
                <a:cs typeface="Arial"/>
              </a:rPr>
              <a:t> </a:t>
            </a:r>
            <a:r>
              <a:rPr lang="en-US" b="1" dirty="0" smtClean="0">
                <a:cs typeface="Arial"/>
              </a:rPr>
              <a:t>extinguisher</a:t>
            </a:r>
            <a:r>
              <a:rPr lang="en-US" b="1" spc="-45" dirty="0" smtClean="0">
                <a:cs typeface="Arial"/>
              </a:rPr>
              <a:t> </a:t>
            </a:r>
            <a:r>
              <a:rPr lang="en-US" b="1" dirty="0" smtClean="0">
                <a:cs typeface="Arial"/>
              </a:rPr>
              <a:t>equipments</a:t>
            </a:r>
            <a:r>
              <a:rPr lang="en-US" b="1" spc="-60" dirty="0" smtClean="0">
                <a:cs typeface="Arial"/>
              </a:rPr>
              <a:t> </a:t>
            </a:r>
            <a:r>
              <a:rPr lang="en-US" b="1" dirty="0" smtClean="0">
                <a:cs typeface="Arial"/>
              </a:rPr>
              <a:t>implemented</a:t>
            </a:r>
            <a:r>
              <a:rPr lang="en-US" b="1" spc="-60" dirty="0" smtClean="0">
                <a:cs typeface="Arial"/>
              </a:rPr>
              <a:t> </a:t>
            </a:r>
            <a:r>
              <a:rPr lang="en-US" b="1" dirty="0" smtClean="0">
                <a:cs typeface="Arial"/>
              </a:rPr>
              <a:t>in</a:t>
            </a:r>
            <a:r>
              <a:rPr lang="en-US" b="1" spc="-25" dirty="0" smtClean="0">
                <a:cs typeface="Arial"/>
              </a:rPr>
              <a:t> </a:t>
            </a:r>
            <a:r>
              <a:rPr lang="en-US" b="1" dirty="0" smtClean="0">
                <a:cs typeface="Arial"/>
              </a:rPr>
              <a:t>all</a:t>
            </a:r>
            <a:r>
              <a:rPr lang="en-US" b="1" spc="-20" dirty="0" smtClean="0">
                <a:cs typeface="Arial"/>
              </a:rPr>
              <a:t> </a:t>
            </a:r>
            <a:r>
              <a:rPr lang="en-US" b="1" spc="-10" dirty="0" smtClean="0">
                <a:cs typeface="Arial"/>
              </a:rPr>
              <a:t>safety </a:t>
            </a:r>
            <a:r>
              <a:rPr lang="en-US" b="1" dirty="0" smtClean="0">
                <a:cs typeface="Arial"/>
              </a:rPr>
              <a:t>concern</a:t>
            </a:r>
            <a:r>
              <a:rPr lang="en-US" b="1" spc="-65" dirty="0" smtClean="0">
                <a:cs typeface="Arial"/>
              </a:rPr>
              <a:t> </a:t>
            </a:r>
            <a:r>
              <a:rPr lang="en-US" b="1" spc="-10" dirty="0" smtClean="0">
                <a:cs typeface="Arial"/>
              </a:rPr>
              <a:t>areas.</a:t>
            </a:r>
            <a:endParaRPr lang="en-US" b="1" dirty="0">
              <a:cs typeface="Arial"/>
            </a:endParaRPr>
          </a:p>
        </p:txBody>
      </p:sp>
      <p:pic>
        <p:nvPicPr>
          <p:cNvPr id="37" name="object 3"/>
          <p:cNvPicPr/>
          <p:nvPr/>
        </p:nvPicPr>
        <p:blipFill>
          <a:blip r:embed="rId3" cstate="print"/>
          <a:stretch>
            <a:fillRect/>
          </a:stretch>
        </p:blipFill>
        <p:spPr>
          <a:xfrm>
            <a:off x="304800" y="1244600"/>
            <a:ext cx="2438400" cy="1803400"/>
          </a:xfrm>
          <a:prstGeom prst="rect">
            <a:avLst/>
          </a:prstGeom>
        </p:spPr>
      </p:pic>
      <p:pic>
        <p:nvPicPr>
          <p:cNvPr id="40" name="object 5"/>
          <p:cNvPicPr/>
          <p:nvPr/>
        </p:nvPicPr>
        <p:blipFill>
          <a:blip r:embed="rId4" cstate="print"/>
          <a:stretch>
            <a:fillRect/>
          </a:stretch>
        </p:blipFill>
        <p:spPr>
          <a:xfrm>
            <a:off x="3352800" y="1235838"/>
            <a:ext cx="2438400" cy="1812162"/>
          </a:xfrm>
          <a:prstGeom prst="rect">
            <a:avLst/>
          </a:prstGeom>
        </p:spPr>
      </p:pic>
      <p:pic>
        <p:nvPicPr>
          <p:cNvPr id="41" name="object 7"/>
          <p:cNvPicPr/>
          <p:nvPr/>
        </p:nvPicPr>
        <p:blipFill>
          <a:blip r:embed="rId5" cstate="print"/>
          <a:stretch>
            <a:fillRect/>
          </a:stretch>
        </p:blipFill>
        <p:spPr>
          <a:xfrm>
            <a:off x="6324600" y="1219200"/>
            <a:ext cx="2438400" cy="1828800"/>
          </a:xfrm>
          <a:prstGeom prst="rect">
            <a:avLst/>
          </a:prstGeom>
        </p:spPr>
      </p:pic>
      <p:pic>
        <p:nvPicPr>
          <p:cNvPr id="42" name="object 9"/>
          <p:cNvPicPr/>
          <p:nvPr/>
        </p:nvPicPr>
        <p:blipFill>
          <a:blip r:embed="rId6" cstate="print"/>
          <a:stretch>
            <a:fillRect/>
          </a:stretch>
        </p:blipFill>
        <p:spPr>
          <a:xfrm>
            <a:off x="9296400" y="1219200"/>
            <a:ext cx="2438400" cy="1828800"/>
          </a:xfrm>
          <a:prstGeom prst="rect">
            <a:avLst/>
          </a:prstGeom>
        </p:spPr>
      </p:pic>
      <p:pic>
        <p:nvPicPr>
          <p:cNvPr id="43" name="object 18"/>
          <p:cNvPicPr/>
          <p:nvPr/>
        </p:nvPicPr>
        <p:blipFill>
          <a:blip r:embed="rId7" cstate="print"/>
          <a:stretch>
            <a:fillRect/>
          </a:stretch>
        </p:blipFill>
        <p:spPr>
          <a:xfrm>
            <a:off x="304800" y="3352800"/>
            <a:ext cx="2438400" cy="1752600"/>
          </a:xfrm>
          <a:prstGeom prst="rect">
            <a:avLst/>
          </a:prstGeom>
        </p:spPr>
      </p:pic>
      <p:pic>
        <p:nvPicPr>
          <p:cNvPr id="44" name="object 20"/>
          <p:cNvPicPr/>
          <p:nvPr/>
        </p:nvPicPr>
        <p:blipFill>
          <a:blip r:embed="rId8" cstate="print"/>
          <a:stretch>
            <a:fillRect/>
          </a:stretch>
        </p:blipFill>
        <p:spPr>
          <a:xfrm>
            <a:off x="3352800" y="3276600"/>
            <a:ext cx="2438400" cy="1828800"/>
          </a:xfrm>
          <a:prstGeom prst="rect">
            <a:avLst/>
          </a:prstGeom>
        </p:spPr>
      </p:pic>
      <p:pic>
        <p:nvPicPr>
          <p:cNvPr id="45" name="object 13"/>
          <p:cNvPicPr/>
          <p:nvPr/>
        </p:nvPicPr>
        <p:blipFill>
          <a:blip r:embed="rId9" cstate="print"/>
          <a:stretch>
            <a:fillRect/>
          </a:stretch>
        </p:blipFill>
        <p:spPr>
          <a:xfrm>
            <a:off x="6324600" y="3276600"/>
            <a:ext cx="2438400" cy="1828800"/>
          </a:xfrm>
          <a:prstGeom prst="rect">
            <a:avLst/>
          </a:prstGeom>
        </p:spPr>
      </p:pic>
      <p:pic>
        <p:nvPicPr>
          <p:cNvPr id="46" name="object 12"/>
          <p:cNvPicPr/>
          <p:nvPr/>
        </p:nvPicPr>
        <p:blipFill>
          <a:blip r:embed="rId10" cstate="print"/>
          <a:stretch>
            <a:fillRect/>
          </a:stretch>
        </p:blipFill>
        <p:spPr>
          <a:xfrm>
            <a:off x="9296400" y="3276600"/>
            <a:ext cx="2438400" cy="1828800"/>
          </a:xfrm>
          <a:prstGeom prst="rect">
            <a:avLst/>
          </a:prstGeom>
        </p:spPr>
      </p:pic>
    </p:spTree>
  </p:cSld>
  <p:clrMapOvr>
    <a:masterClrMapping/>
  </p:clrMapOvr>
  <p:transition>
    <p:pull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1663276" cy="184666"/>
          </a:xfrm>
          <a:prstGeom prst="rect">
            <a:avLst/>
          </a:prstGeom>
          <a:noFill/>
        </p:spPr>
        <p:txBody>
          <a:bodyPr vert="horz" wrap="none" lIns="0" tIns="0" rtlCol="0">
            <a:spAutoFit/>
          </a:bodyPr>
          <a:lstStyle/>
          <a:p>
            <a:r>
              <a:rPr lang="en-US" sz="900" b="1" smtClean="0">
                <a:solidFill>
                  <a:srgbClr val="E63946"/>
                </a:solidFill>
                <a:latin typeface="Arial"/>
              </a:rPr>
              <a:t>QUALITY ACCREDITATIONS</a:t>
            </a:r>
            <a:endParaRPr lang="en-US" sz="900" b="1">
              <a:solidFill>
                <a:srgbClr val="E63946"/>
              </a:solidFill>
              <a:latin typeface="Arial"/>
            </a:endParaRPr>
          </a:p>
        </p:txBody>
      </p:sp>
      <p:sp>
        <p:nvSpPr>
          <p:cNvPr id="5" name="TextBox 4"/>
          <p:cNvSpPr txBox="1"/>
          <p:nvPr/>
        </p:nvSpPr>
        <p:spPr>
          <a:xfrm>
            <a:off x="571500" y="381000"/>
            <a:ext cx="4905574" cy="323165"/>
          </a:xfrm>
          <a:prstGeom prst="rect">
            <a:avLst/>
          </a:prstGeom>
          <a:noFill/>
        </p:spPr>
        <p:txBody>
          <a:bodyPr vert="horz" wrap="none" lIns="0" tIns="0" rtlCol="0">
            <a:spAutoFit/>
          </a:bodyPr>
          <a:lstStyle/>
          <a:p>
            <a:r>
              <a:rPr lang="en-US" b="1" smtClean="0">
                <a:solidFill>
                  <a:srgbClr val="FFFFFF"/>
                </a:solidFill>
                <a:latin typeface="Arial"/>
              </a:rPr>
              <a:t>International Certifications &amp; Accreditations</a:t>
            </a:r>
            <a:endParaRPr lang="en-US" b="1">
              <a:solidFill>
                <a:srgbClr val="FFFFFF"/>
              </a:solidFill>
              <a:latin typeface="Aria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0" name="Rounded Rectangle 9"/>
          <p:cNvSpPr/>
          <p:nvPr/>
        </p:nvSpPr>
        <p:spPr>
          <a:xfrm>
            <a:off x="571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698500" y="5293296"/>
            <a:ext cx="2387600" cy="269304"/>
          </a:xfrm>
          <a:prstGeom prst="rect">
            <a:avLst/>
          </a:prstGeom>
          <a:noFill/>
        </p:spPr>
        <p:txBody>
          <a:bodyPr vert="horz" rtlCol="0">
            <a:spAutoFit/>
          </a:bodyPr>
          <a:lstStyle/>
          <a:p>
            <a:pPr algn="ctr"/>
            <a:r>
              <a:rPr lang="en-US" sz="1150" b="1" dirty="0" smtClean="0">
                <a:solidFill>
                  <a:srgbClr val="E63946"/>
                </a:solidFill>
              </a:rPr>
              <a:t>IATF 16949:2016</a:t>
            </a:r>
            <a:endParaRPr lang="en-US" sz="1150" b="1" dirty="0">
              <a:solidFill>
                <a:srgbClr val="E63946"/>
              </a:solidFill>
            </a:endParaRPr>
          </a:p>
        </p:txBody>
      </p:sp>
      <p:sp>
        <p:nvSpPr>
          <p:cNvPr id="13" name="TextBox 12"/>
          <p:cNvSpPr txBox="1"/>
          <p:nvPr/>
        </p:nvSpPr>
        <p:spPr>
          <a:xfrm>
            <a:off x="698500" y="5562600"/>
            <a:ext cx="2387600" cy="223138"/>
          </a:xfrm>
          <a:prstGeom prst="rect">
            <a:avLst/>
          </a:prstGeom>
          <a:noFill/>
        </p:spPr>
        <p:txBody>
          <a:bodyPr vert="horz" wrap="square" rtlCol="0">
            <a:spAutoFit/>
          </a:bodyPr>
          <a:lstStyle/>
          <a:p>
            <a:pPr algn="ctr"/>
            <a:r>
              <a:rPr lang="en-US" sz="850" b="1" dirty="0" smtClean="0">
                <a:solidFill>
                  <a:srgbClr val="0B2545"/>
                </a:solidFill>
              </a:rPr>
              <a:t>Automotive Quality Management</a:t>
            </a:r>
            <a:endParaRPr lang="en-US" sz="850" b="1" dirty="0">
              <a:solidFill>
                <a:srgbClr val="0B2545"/>
              </a:solidFill>
            </a:endParaRPr>
          </a:p>
        </p:txBody>
      </p:sp>
      <p:sp>
        <p:nvSpPr>
          <p:cNvPr id="14" name="TextBox 13"/>
          <p:cNvSpPr txBox="1"/>
          <p:nvPr/>
        </p:nvSpPr>
        <p:spPr>
          <a:xfrm>
            <a:off x="609600" y="5833646"/>
            <a:ext cx="2590800" cy="369332"/>
          </a:xfrm>
          <a:prstGeom prst="rect">
            <a:avLst/>
          </a:prstGeom>
          <a:noFill/>
        </p:spPr>
        <p:txBody>
          <a:bodyPr vert="horz" wrap="square" rtlCol="0">
            <a:spAutoFit/>
          </a:bodyPr>
          <a:lstStyle/>
          <a:p>
            <a:pPr algn="ctr"/>
            <a:r>
              <a:rPr lang="en-US" sz="900" dirty="0" smtClean="0">
                <a:solidFill>
                  <a:srgbClr val="475569"/>
                </a:solidFill>
              </a:rPr>
              <a:t>APQP, FMEA, PPAP Level 3, and zero-defect compliance for global automotive OEM supply.</a:t>
            </a:r>
            <a:endParaRPr lang="en-US" sz="900" dirty="0">
              <a:solidFill>
                <a:srgbClr val="475569"/>
              </a:solidFill>
            </a:endParaRPr>
          </a:p>
        </p:txBody>
      </p:sp>
      <p:sp>
        <p:nvSpPr>
          <p:cNvPr id="15" name="Rounded Rectangle 14"/>
          <p:cNvSpPr/>
          <p:nvPr/>
        </p:nvSpPr>
        <p:spPr>
          <a:xfrm>
            <a:off x="3365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cert_iso9001.jpg"/>
          <p:cNvPicPr>
            <a:picLocks/>
          </p:cNvPicPr>
          <p:nvPr/>
        </p:nvPicPr>
        <p:blipFill>
          <a:blip r:embed="rId3" cstate="print"/>
          <a:stretch>
            <a:fillRect/>
          </a:stretch>
        </p:blipFill>
        <p:spPr>
          <a:xfrm>
            <a:off x="3543300" y="1295400"/>
            <a:ext cx="2286000" cy="3962400"/>
          </a:xfrm>
          <a:prstGeom prst="rect">
            <a:avLst/>
          </a:prstGeom>
        </p:spPr>
      </p:pic>
      <p:sp>
        <p:nvSpPr>
          <p:cNvPr id="17" name="TextBox 16"/>
          <p:cNvSpPr txBox="1"/>
          <p:nvPr/>
        </p:nvSpPr>
        <p:spPr>
          <a:xfrm>
            <a:off x="3492500" y="5217096"/>
            <a:ext cx="2387600" cy="269304"/>
          </a:xfrm>
          <a:prstGeom prst="rect">
            <a:avLst/>
          </a:prstGeom>
          <a:noFill/>
        </p:spPr>
        <p:txBody>
          <a:bodyPr vert="horz" rtlCol="0">
            <a:spAutoFit/>
          </a:bodyPr>
          <a:lstStyle/>
          <a:p>
            <a:pPr algn="ctr"/>
            <a:r>
              <a:rPr lang="en-US" sz="1150" b="1" dirty="0" smtClean="0">
                <a:solidFill>
                  <a:srgbClr val="E63946"/>
                </a:solidFill>
              </a:rPr>
              <a:t>ISO 9001:2015</a:t>
            </a:r>
            <a:endParaRPr lang="en-US" sz="1150" b="1" dirty="0">
              <a:solidFill>
                <a:srgbClr val="E63946"/>
              </a:solidFill>
            </a:endParaRPr>
          </a:p>
        </p:txBody>
      </p:sp>
      <p:sp>
        <p:nvSpPr>
          <p:cNvPr id="18" name="TextBox 17"/>
          <p:cNvSpPr txBox="1"/>
          <p:nvPr/>
        </p:nvSpPr>
        <p:spPr>
          <a:xfrm>
            <a:off x="3492500" y="5491862"/>
            <a:ext cx="2387600" cy="223138"/>
          </a:xfrm>
          <a:prstGeom prst="rect">
            <a:avLst/>
          </a:prstGeom>
          <a:noFill/>
        </p:spPr>
        <p:txBody>
          <a:bodyPr vert="horz" wrap="square" rtlCol="0">
            <a:spAutoFit/>
          </a:bodyPr>
          <a:lstStyle/>
          <a:p>
            <a:pPr algn="ctr"/>
            <a:r>
              <a:rPr lang="en-US" sz="850" b="1" dirty="0" smtClean="0">
                <a:solidFill>
                  <a:srgbClr val="0B2545"/>
                </a:solidFill>
              </a:rPr>
              <a:t>Quality Management System</a:t>
            </a:r>
            <a:endParaRPr lang="en-US" sz="850" b="1" dirty="0">
              <a:solidFill>
                <a:srgbClr val="0B2545"/>
              </a:solidFill>
            </a:endParaRPr>
          </a:p>
        </p:txBody>
      </p:sp>
      <p:sp>
        <p:nvSpPr>
          <p:cNvPr id="19" name="TextBox 18"/>
          <p:cNvSpPr txBox="1"/>
          <p:nvPr/>
        </p:nvSpPr>
        <p:spPr>
          <a:xfrm>
            <a:off x="3492500" y="5710535"/>
            <a:ext cx="2387600" cy="507831"/>
          </a:xfrm>
          <a:prstGeom prst="rect">
            <a:avLst/>
          </a:prstGeom>
          <a:noFill/>
        </p:spPr>
        <p:txBody>
          <a:bodyPr vert="horz" wrap="square" rtlCol="0">
            <a:spAutoFit/>
          </a:bodyPr>
          <a:lstStyle/>
          <a:p>
            <a:pPr algn="ctr"/>
            <a:r>
              <a:rPr lang="en-US" sz="900" dirty="0" smtClean="0">
                <a:solidFill>
                  <a:srgbClr val="475569"/>
                </a:solidFill>
              </a:rPr>
              <a:t>Systematic process management ensuring consistent manufacturing repeatability and traceability.</a:t>
            </a:r>
            <a:endParaRPr lang="en-US" sz="900" dirty="0">
              <a:solidFill>
                <a:srgbClr val="475569"/>
              </a:solidFill>
            </a:endParaRPr>
          </a:p>
        </p:txBody>
      </p:sp>
      <p:sp>
        <p:nvSpPr>
          <p:cNvPr id="20" name="Rounded Rectangle 19"/>
          <p:cNvSpPr/>
          <p:nvPr/>
        </p:nvSpPr>
        <p:spPr>
          <a:xfrm>
            <a:off x="6159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cert_iso14001.jpg"/>
          <p:cNvPicPr>
            <a:picLocks/>
          </p:cNvPicPr>
          <p:nvPr/>
        </p:nvPicPr>
        <p:blipFill>
          <a:blip r:embed="rId4" cstate="print"/>
          <a:stretch>
            <a:fillRect/>
          </a:stretch>
        </p:blipFill>
        <p:spPr>
          <a:xfrm>
            <a:off x="6337300" y="1295400"/>
            <a:ext cx="2286000" cy="4038600"/>
          </a:xfrm>
          <a:prstGeom prst="rect">
            <a:avLst/>
          </a:prstGeom>
        </p:spPr>
      </p:pic>
      <p:sp>
        <p:nvSpPr>
          <p:cNvPr id="22" name="TextBox 21"/>
          <p:cNvSpPr txBox="1"/>
          <p:nvPr/>
        </p:nvSpPr>
        <p:spPr>
          <a:xfrm>
            <a:off x="6286500" y="5217096"/>
            <a:ext cx="2387600" cy="269304"/>
          </a:xfrm>
          <a:prstGeom prst="rect">
            <a:avLst/>
          </a:prstGeom>
          <a:noFill/>
        </p:spPr>
        <p:txBody>
          <a:bodyPr vert="horz" rtlCol="0">
            <a:spAutoFit/>
          </a:bodyPr>
          <a:lstStyle/>
          <a:p>
            <a:pPr algn="ctr"/>
            <a:r>
              <a:rPr lang="en-US" sz="1150" b="1" smtClean="0">
                <a:solidFill>
                  <a:srgbClr val="E63946"/>
                </a:solidFill>
              </a:rPr>
              <a:t>ISO 14001:2015</a:t>
            </a:r>
            <a:endParaRPr lang="en-US" sz="1150" b="1">
              <a:solidFill>
                <a:srgbClr val="E63946"/>
              </a:solidFill>
            </a:endParaRPr>
          </a:p>
        </p:txBody>
      </p:sp>
      <p:sp>
        <p:nvSpPr>
          <p:cNvPr id="23" name="TextBox 22"/>
          <p:cNvSpPr txBox="1"/>
          <p:nvPr/>
        </p:nvSpPr>
        <p:spPr>
          <a:xfrm>
            <a:off x="6286500" y="5491862"/>
            <a:ext cx="2387600" cy="223138"/>
          </a:xfrm>
          <a:prstGeom prst="rect">
            <a:avLst/>
          </a:prstGeom>
          <a:noFill/>
        </p:spPr>
        <p:txBody>
          <a:bodyPr vert="horz" wrap="square" rtlCol="0">
            <a:spAutoFit/>
          </a:bodyPr>
          <a:lstStyle/>
          <a:p>
            <a:pPr algn="ctr"/>
            <a:r>
              <a:rPr lang="en-US" sz="850" b="1" smtClean="0">
                <a:solidFill>
                  <a:srgbClr val="0B2545"/>
                </a:solidFill>
              </a:rPr>
              <a:t>Environmental Management</a:t>
            </a:r>
            <a:endParaRPr lang="en-US" sz="850" b="1">
              <a:solidFill>
                <a:srgbClr val="0B2545"/>
              </a:solidFill>
            </a:endParaRPr>
          </a:p>
        </p:txBody>
      </p:sp>
      <p:sp>
        <p:nvSpPr>
          <p:cNvPr id="24" name="TextBox 23"/>
          <p:cNvSpPr txBox="1"/>
          <p:nvPr/>
        </p:nvSpPr>
        <p:spPr>
          <a:xfrm>
            <a:off x="6286500" y="5757446"/>
            <a:ext cx="2387600" cy="369332"/>
          </a:xfrm>
          <a:prstGeom prst="rect">
            <a:avLst/>
          </a:prstGeom>
          <a:noFill/>
        </p:spPr>
        <p:txBody>
          <a:bodyPr vert="horz" wrap="square" rtlCol="0">
            <a:spAutoFit/>
          </a:bodyPr>
          <a:lstStyle/>
          <a:p>
            <a:pPr algn="ctr"/>
            <a:r>
              <a:rPr lang="en-US" sz="900" dirty="0" smtClean="0">
                <a:solidFill>
                  <a:srgbClr val="475569"/>
                </a:solidFill>
              </a:rPr>
              <a:t>Sustainable green manufacturing, eco-friendly solvent recycling, and energy-efficient presses.</a:t>
            </a:r>
            <a:endParaRPr lang="en-US" sz="900" dirty="0">
              <a:solidFill>
                <a:srgbClr val="475569"/>
              </a:solidFill>
            </a:endParaRPr>
          </a:p>
        </p:txBody>
      </p:sp>
      <p:sp>
        <p:nvSpPr>
          <p:cNvPr id="25" name="Rounded Rectangle 24"/>
          <p:cNvSpPr/>
          <p:nvPr/>
        </p:nvSpPr>
        <p:spPr>
          <a:xfrm>
            <a:off x="8953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cert_iso45001.jpg"/>
          <p:cNvPicPr>
            <a:picLocks/>
          </p:cNvPicPr>
          <p:nvPr/>
        </p:nvPicPr>
        <p:blipFill>
          <a:blip r:embed="rId5" cstate="print"/>
          <a:stretch>
            <a:fillRect/>
          </a:stretch>
        </p:blipFill>
        <p:spPr>
          <a:xfrm>
            <a:off x="9131300" y="1295400"/>
            <a:ext cx="2286000" cy="3886200"/>
          </a:xfrm>
          <a:prstGeom prst="rect">
            <a:avLst/>
          </a:prstGeom>
        </p:spPr>
      </p:pic>
      <p:sp>
        <p:nvSpPr>
          <p:cNvPr id="27" name="TextBox 26"/>
          <p:cNvSpPr txBox="1"/>
          <p:nvPr/>
        </p:nvSpPr>
        <p:spPr>
          <a:xfrm>
            <a:off x="9080500" y="5217096"/>
            <a:ext cx="2387600" cy="269304"/>
          </a:xfrm>
          <a:prstGeom prst="rect">
            <a:avLst/>
          </a:prstGeom>
          <a:noFill/>
        </p:spPr>
        <p:txBody>
          <a:bodyPr vert="horz" rtlCol="0">
            <a:spAutoFit/>
          </a:bodyPr>
          <a:lstStyle/>
          <a:p>
            <a:pPr algn="ctr"/>
            <a:r>
              <a:rPr lang="en-US" sz="1150" b="1" smtClean="0">
                <a:solidFill>
                  <a:srgbClr val="E63946"/>
                </a:solidFill>
              </a:rPr>
              <a:t>ISO 45001:2018</a:t>
            </a:r>
            <a:endParaRPr lang="en-US" sz="1150" b="1">
              <a:solidFill>
                <a:srgbClr val="E63946"/>
              </a:solidFill>
            </a:endParaRPr>
          </a:p>
        </p:txBody>
      </p:sp>
      <p:sp>
        <p:nvSpPr>
          <p:cNvPr id="28" name="TextBox 27"/>
          <p:cNvSpPr txBox="1"/>
          <p:nvPr/>
        </p:nvSpPr>
        <p:spPr>
          <a:xfrm>
            <a:off x="9080500" y="5491862"/>
            <a:ext cx="2387600" cy="223138"/>
          </a:xfrm>
          <a:prstGeom prst="rect">
            <a:avLst/>
          </a:prstGeom>
          <a:noFill/>
        </p:spPr>
        <p:txBody>
          <a:bodyPr vert="horz" wrap="square" rtlCol="0">
            <a:spAutoFit/>
          </a:bodyPr>
          <a:lstStyle/>
          <a:p>
            <a:pPr algn="ctr"/>
            <a:r>
              <a:rPr lang="en-US" sz="850" b="1" smtClean="0">
                <a:solidFill>
                  <a:srgbClr val="0B2545"/>
                </a:solidFill>
              </a:rPr>
              <a:t>Occupational Health &amp; Safety</a:t>
            </a:r>
            <a:endParaRPr lang="en-US" sz="850" b="1">
              <a:solidFill>
                <a:srgbClr val="0B2545"/>
              </a:solidFill>
            </a:endParaRPr>
          </a:p>
        </p:txBody>
      </p:sp>
      <p:sp>
        <p:nvSpPr>
          <p:cNvPr id="29" name="TextBox 28"/>
          <p:cNvSpPr txBox="1"/>
          <p:nvPr/>
        </p:nvSpPr>
        <p:spPr>
          <a:xfrm>
            <a:off x="9080500" y="5757446"/>
            <a:ext cx="2387600" cy="507831"/>
          </a:xfrm>
          <a:prstGeom prst="rect">
            <a:avLst/>
          </a:prstGeom>
          <a:noFill/>
        </p:spPr>
        <p:txBody>
          <a:bodyPr vert="horz" wrap="square" rtlCol="0">
            <a:spAutoFit/>
          </a:bodyPr>
          <a:lstStyle/>
          <a:p>
            <a:pPr algn="ctr"/>
            <a:r>
              <a:rPr lang="en-US" sz="900" dirty="0" smtClean="0">
                <a:solidFill>
                  <a:srgbClr val="475569"/>
                </a:solidFill>
              </a:rPr>
              <a:t>Safe workplace environment, ergonomic robotic handling, and hazard-free </a:t>
            </a:r>
            <a:r>
              <a:rPr lang="en-US" sz="900" dirty="0" err="1" smtClean="0">
                <a:solidFill>
                  <a:srgbClr val="475569"/>
                </a:solidFill>
              </a:rPr>
              <a:t>shopfloor</a:t>
            </a:r>
            <a:r>
              <a:rPr lang="en-US" sz="900" dirty="0" smtClean="0">
                <a:solidFill>
                  <a:srgbClr val="475569"/>
                </a:solidFill>
              </a:rPr>
              <a:t> protocols.</a:t>
            </a:r>
            <a:endParaRPr lang="en-US" sz="900" dirty="0">
              <a:solidFill>
                <a:srgbClr val="475569"/>
              </a:solidFill>
            </a:endParaRPr>
          </a:p>
        </p:txBody>
      </p:sp>
      <p:sp>
        <p:nvSpPr>
          <p:cNvPr id="12290" name="AutoShape 2" descr="Generated image 1"/>
          <p:cNvSpPr>
            <a:spLocks noChangeAspect="1" noChangeArrowheads="1"/>
          </p:cNvSpPr>
          <p:nvPr/>
        </p:nvSpPr>
        <p:spPr bwMode="auto">
          <a:xfrm>
            <a:off x="155575" y="-7018338"/>
            <a:ext cx="9753600" cy="146304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2292" name="AutoShape 4" descr="Generated image 1"/>
          <p:cNvSpPr>
            <a:spLocks noChangeAspect="1" noChangeArrowheads="1"/>
          </p:cNvSpPr>
          <p:nvPr/>
        </p:nvSpPr>
        <p:spPr bwMode="auto">
          <a:xfrm>
            <a:off x="155575" y="-7018338"/>
            <a:ext cx="9753600" cy="146304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2" name="Picture 31" descr="Quality Management Certificate Layout.png"/>
          <p:cNvPicPr>
            <a:picLocks noChangeAspect="1"/>
          </p:cNvPicPr>
          <p:nvPr/>
        </p:nvPicPr>
        <p:blipFill>
          <a:blip r:embed="rId6" cstate="print"/>
          <a:stretch>
            <a:fillRect/>
          </a:stretch>
        </p:blipFill>
        <p:spPr>
          <a:xfrm>
            <a:off x="609600" y="1295400"/>
            <a:ext cx="2514600" cy="3962400"/>
          </a:xfrm>
          <a:prstGeom prst="rect">
            <a:avLst/>
          </a:prstGeom>
        </p:spPr>
      </p:pic>
    </p:spTree>
  </p:cSld>
  <p:clrMapOvr>
    <a:masterClrMapping/>
  </p:clrMapOvr>
  <p:transition>
    <p:wedg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1361911" cy="184666"/>
          </a:xfrm>
          <a:prstGeom prst="rect">
            <a:avLst/>
          </a:prstGeom>
          <a:noFill/>
        </p:spPr>
        <p:txBody>
          <a:bodyPr vert="horz" wrap="none" lIns="0" tIns="0" rtlCol="0">
            <a:spAutoFit/>
          </a:bodyPr>
          <a:lstStyle/>
          <a:p>
            <a:r>
              <a:rPr lang="en-US" sz="900" b="1" smtClean="0">
                <a:solidFill>
                  <a:srgbClr val="E63946"/>
                </a:solidFill>
                <a:latin typeface="Arial"/>
              </a:rPr>
              <a:t>QUALITY ASSURANCE</a:t>
            </a:r>
            <a:endParaRPr lang="en-US" sz="900" b="1">
              <a:solidFill>
                <a:srgbClr val="E63946"/>
              </a:solidFill>
              <a:latin typeface="Arial"/>
            </a:endParaRPr>
          </a:p>
        </p:txBody>
      </p:sp>
      <p:sp>
        <p:nvSpPr>
          <p:cNvPr id="5" name="TextBox 4"/>
          <p:cNvSpPr txBox="1"/>
          <p:nvPr/>
        </p:nvSpPr>
        <p:spPr>
          <a:xfrm>
            <a:off x="571500" y="381000"/>
            <a:ext cx="6016968" cy="323165"/>
          </a:xfrm>
          <a:prstGeom prst="rect">
            <a:avLst/>
          </a:prstGeom>
          <a:noFill/>
        </p:spPr>
        <p:txBody>
          <a:bodyPr vert="horz" wrap="none" lIns="0" tIns="0" rtlCol="0">
            <a:spAutoFit/>
          </a:bodyPr>
          <a:lstStyle/>
          <a:p>
            <a:r>
              <a:rPr lang="en-US" b="1" smtClean="0">
                <a:solidFill>
                  <a:srgbClr val="FFFFFF"/>
                </a:solidFill>
                <a:latin typeface="Arial"/>
              </a:rPr>
              <a:t>Advanced QA Testing Lab &amp; In-House Rig Capabilities</a:t>
            </a:r>
            <a:endParaRPr lang="en-US" b="1">
              <a:solidFill>
                <a:srgbClr val="FFFFFF"/>
              </a:solidFill>
              <a:latin typeface="Aria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0" name="Rounded Rectangle 9"/>
          <p:cNvSpPr/>
          <p:nvPr/>
        </p:nvSpPr>
        <p:spPr>
          <a:xfrm>
            <a:off x="571500" y="1206500"/>
            <a:ext cx="3556000" cy="2349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71500" y="1206500"/>
            <a:ext cx="3556000" cy="635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762000" y="1358900"/>
            <a:ext cx="3175000" cy="269304"/>
          </a:xfrm>
          <a:prstGeom prst="rect">
            <a:avLst/>
          </a:prstGeom>
          <a:noFill/>
        </p:spPr>
        <p:txBody>
          <a:bodyPr vert="horz" rtlCol="0">
            <a:spAutoFit/>
          </a:bodyPr>
          <a:lstStyle/>
          <a:p>
            <a:r>
              <a:rPr lang="en-US" sz="1150" b="1" smtClean="0">
                <a:solidFill>
                  <a:srgbClr val="0B2545"/>
                </a:solidFill>
                <a:latin typeface="Arial"/>
              </a:rPr>
              <a:t>Hydrostatic Burst Rig</a:t>
            </a:r>
            <a:endParaRPr lang="en-US" sz="1150" b="1">
              <a:solidFill>
                <a:srgbClr val="0B2545"/>
              </a:solidFill>
              <a:latin typeface="Arial"/>
            </a:endParaRPr>
          </a:p>
        </p:txBody>
      </p:sp>
      <p:sp>
        <p:nvSpPr>
          <p:cNvPr id="13" name="Rounded Rectangle 12"/>
          <p:cNvSpPr/>
          <p:nvPr/>
        </p:nvSpPr>
        <p:spPr>
          <a:xfrm>
            <a:off x="762000" y="1689100"/>
            <a:ext cx="2159000" cy="279400"/>
          </a:xfrm>
          <a:prstGeom prst="roundRect">
            <a:avLst>
              <a:gd name="adj" fmla="val 20000"/>
            </a:avLst>
          </a:prstGeom>
          <a:solidFill>
            <a:srgbClr val="EFF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50" b="1" smtClean="0">
                <a:solidFill>
                  <a:srgbClr val="E63946"/>
                </a:solidFill>
                <a:latin typeface="Arial"/>
              </a:rPr>
              <a:t>Up to 35+ Bar</a:t>
            </a:r>
            <a:endParaRPr lang="en-US" sz="850" b="1">
              <a:solidFill>
                <a:srgbClr val="E63946"/>
              </a:solidFill>
              <a:latin typeface="Arial"/>
            </a:endParaRPr>
          </a:p>
        </p:txBody>
      </p:sp>
      <p:sp>
        <p:nvSpPr>
          <p:cNvPr id="14" name="TextBox 13"/>
          <p:cNvSpPr txBox="1"/>
          <p:nvPr/>
        </p:nvSpPr>
        <p:spPr>
          <a:xfrm>
            <a:off x="762000" y="2044700"/>
            <a:ext cx="3175000" cy="353943"/>
          </a:xfrm>
          <a:prstGeom prst="rect">
            <a:avLst/>
          </a:prstGeom>
          <a:noFill/>
        </p:spPr>
        <p:txBody>
          <a:bodyPr vert="horz" wrap="square" rtlCol="0">
            <a:spAutoFit/>
          </a:bodyPr>
          <a:lstStyle/>
          <a:p>
            <a:r>
              <a:rPr lang="en-US" sz="850" smtClean="0">
                <a:solidFill>
                  <a:srgbClr val="475569"/>
                </a:solidFill>
                <a:latin typeface="Arial"/>
              </a:rPr>
              <a:t>Verifies shell integrity, double-lock seam tolerance, and gasket retention under extreme spikes.</a:t>
            </a:r>
            <a:endParaRPr lang="en-US" sz="850">
              <a:solidFill>
                <a:srgbClr val="475569"/>
              </a:solidFill>
              <a:latin typeface="Arial"/>
            </a:endParaRPr>
          </a:p>
        </p:txBody>
      </p:sp>
      <p:sp>
        <p:nvSpPr>
          <p:cNvPr id="15" name="Rounded Rectangle 14"/>
          <p:cNvSpPr/>
          <p:nvPr/>
        </p:nvSpPr>
        <p:spPr>
          <a:xfrm>
            <a:off x="4318000" y="1206500"/>
            <a:ext cx="3556000" cy="2349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318000" y="1206500"/>
            <a:ext cx="3556000" cy="63500"/>
          </a:xfrm>
          <a:prstGeom prst="rect">
            <a:avLst/>
          </a:prstGeom>
          <a:solidFill>
            <a:srgbClr val="133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4508500" y="1358900"/>
            <a:ext cx="3175000" cy="269304"/>
          </a:xfrm>
          <a:prstGeom prst="rect">
            <a:avLst/>
          </a:prstGeom>
          <a:noFill/>
        </p:spPr>
        <p:txBody>
          <a:bodyPr vert="horz" rtlCol="0">
            <a:spAutoFit/>
          </a:bodyPr>
          <a:lstStyle/>
          <a:p>
            <a:r>
              <a:rPr lang="en-US" sz="1150" b="1" smtClean="0">
                <a:solidFill>
                  <a:srgbClr val="0B2545"/>
                </a:solidFill>
                <a:latin typeface="Arial"/>
              </a:rPr>
              <a:t>Multi-Pass Efficiency</a:t>
            </a:r>
            <a:endParaRPr lang="en-US" sz="1150" b="1">
              <a:solidFill>
                <a:srgbClr val="0B2545"/>
              </a:solidFill>
              <a:latin typeface="Arial"/>
            </a:endParaRPr>
          </a:p>
        </p:txBody>
      </p:sp>
      <p:sp>
        <p:nvSpPr>
          <p:cNvPr id="18" name="Rounded Rectangle 17"/>
          <p:cNvSpPr/>
          <p:nvPr/>
        </p:nvSpPr>
        <p:spPr>
          <a:xfrm>
            <a:off x="4508500" y="1689100"/>
            <a:ext cx="2159000" cy="279400"/>
          </a:xfrm>
          <a:prstGeom prst="roundRect">
            <a:avLst>
              <a:gd name="adj" fmla="val 20000"/>
            </a:avLst>
          </a:prstGeom>
          <a:solidFill>
            <a:srgbClr val="EFF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50" b="1" smtClean="0">
                <a:solidFill>
                  <a:srgbClr val="133E87"/>
                </a:solidFill>
                <a:latin typeface="Arial"/>
              </a:rPr>
              <a:t>ISO 16889 / 4548-12</a:t>
            </a:r>
            <a:endParaRPr lang="en-US" sz="850" b="1">
              <a:solidFill>
                <a:srgbClr val="133E87"/>
              </a:solidFill>
              <a:latin typeface="Arial"/>
            </a:endParaRPr>
          </a:p>
        </p:txBody>
      </p:sp>
      <p:sp>
        <p:nvSpPr>
          <p:cNvPr id="19" name="TextBox 18"/>
          <p:cNvSpPr txBox="1"/>
          <p:nvPr/>
        </p:nvSpPr>
        <p:spPr>
          <a:xfrm>
            <a:off x="4508500" y="2044700"/>
            <a:ext cx="3175000" cy="353943"/>
          </a:xfrm>
          <a:prstGeom prst="rect">
            <a:avLst/>
          </a:prstGeom>
          <a:noFill/>
        </p:spPr>
        <p:txBody>
          <a:bodyPr vert="horz" wrap="square" rtlCol="0">
            <a:spAutoFit/>
          </a:bodyPr>
          <a:lstStyle/>
          <a:p>
            <a:r>
              <a:rPr lang="en-US" sz="850" smtClean="0">
                <a:solidFill>
                  <a:srgbClr val="475569"/>
                </a:solidFill>
                <a:latin typeface="Arial"/>
              </a:rPr>
              <a:t>Online particle counting evaluating Beta ratios, fractional efficiency, and total Dirt Holding Capacity.</a:t>
            </a:r>
            <a:endParaRPr lang="en-US" sz="850">
              <a:solidFill>
                <a:srgbClr val="475569"/>
              </a:solidFill>
              <a:latin typeface="Arial"/>
            </a:endParaRPr>
          </a:p>
        </p:txBody>
      </p:sp>
      <p:sp>
        <p:nvSpPr>
          <p:cNvPr id="20" name="Rounded Rectangle 19"/>
          <p:cNvSpPr/>
          <p:nvPr/>
        </p:nvSpPr>
        <p:spPr>
          <a:xfrm>
            <a:off x="8064500" y="1206500"/>
            <a:ext cx="3556000" cy="2349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8064500" y="1206500"/>
            <a:ext cx="3556000" cy="63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8255000" y="1358900"/>
            <a:ext cx="3175000" cy="269304"/>
          </a:xfrm>
          <a:prstGeom prst="rect">
            <a:avLst/>
          </a:prstGeom>
          <a:noFill/>
        </p:spPr>
        <p:txBody>
          <a:bodyPr vert="horz" rtlCol="0">
            <a:spAutoFit/>
          </a:bodyPr>
          <a:lstStyle/>
          <a:p>
            <a:r>
              <a:rPr lang="en-US" sz="1150" b="1" smtClean="0">
                <a:solidFill>
                  <a:srgbClr val="0B2545"/>
                </a:solidFill>
                <a:latin typeface="Arial"/>
              </a:rPr>
              <a:t>Bubble Point Tester</a:t>
            </a:r>
            <a:endParaRPr lang="en-US" sz="1150" b="1">
              <a:solidFill>
                <a:srgbClr val="0B2545"/>
              </a:solidFill>
              <a:latin typeface="Arial"/>
            </a:endParaRPr>
          </a:p>
        </p:txBody>
      </p:sp>
      <p:sp>
        <p:nvSpPr>
          <p:cNvPr id="23" name="Rounded Rectangle 22"/>
          <p:cNvSpPr/>
          <p:nvPr/>
        </p:nvSpPr>
        <p:spPr>
          <a:xfrm>
            <a:off x="8255000" y="1689100"/>
            <a:ext cx="2159000" cy="279400"/>
          </a:xfrm>
          <a:prstGeom prst="roundRect">
            <a:avLst>
              <a:gd name="adj" fmla="val 20000"/>
            </a:avLst>
          </a:prstGeom>
          <a:solidFill>
            <a:srgbClr val="EFF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50" b="1" smtClean="0">
                <a:solidFill>
                  <a:srgbClr val="0B2545"/>
                </a:solidFill>
                <a:latin typeface="Arial"/>
              </a:rPr>
              <a:t>Pore Size Integrity</a:t>
            </a:r>
            <a:endParaRPr lang="en-US" sz="850" b="1">
              <a:solidFill>
                <a:srgbClr val="0B2545"/>
              </a:solidFill>
              <a:latin typeface="Arial"/>
            </a:endParaRPr>
          </a:p>
        </p:txBody>
      </p:sp>
      <p:sp>
        <p:nvSpPr>
          <p:cNvPr id="24" name="TextBox 23"/>
          <p:cNvSpPr txBox="1"/>
          <p:nvPr/>
        </p:nvSpPr>
        <p:spPr>
          <a:xfrm>
            <a:off x="8255000" y="2044700"/>
            <a:ext cx="3175000" cy="353943"/>
          </a:xfrm>
          <a:prstGeom prst="rect">
            <a:avLst/>
          </a:prstGeom>
          <a:noFill/>
        </p:spPr>
        <p:txBody>
          <a:bodyPr vert="horz" wrap="square" rtlCol="0">
            <a:spAutoFit/>
          </a:bodyPr>
          <a:lstStyle/>
          <a:p>
            <a:r>
              <a:rPr lang="en-US" sz="850" smtClean="0">
                <a:solidFill>
                  <a:srgbClr val="475569"/>
                </a:solidFill>
                <a:latin typeface="Arial"/>
              </a:rPr>
              <a:t>Determines first bubble point to guarantee absolute filtration integrity with zero pinhole defects.</a:t>
            </a:r>
            <a:endParaRPr lang="en-US" sz="850">
              <a:solidFill>
                <a:srgbClr val="475569"/>
              </a:solidFill>
              <a:latin typeface="Arial"/>
            </a:endParaRPr>
          </a:p>
        </p:txBody>
      </p:sp>
      <p:sp>
        <p:nvSpPr>
          <p:cNvPr id="25" name="Rounded Rectangle 24"/>
          <p:cNvSpPr/>
          <p:nvPr/>
        </p:nvSpPr>
        <p:spPr>
          <a:xfrm>
            <a:off x="571500" y="3721100"/>
            <a:ext cx="3556000" cy="2349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571500" y="3721100"/>
            <a:ext cx="3556000" cy="63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762000" y="3873500"/>
            <a:ext cx="3175000" cy="269304"/>
          </a:xfrm>
          <a:prstGeom prst="rect">
            <a:avLst/>
          </a:prstGeom>
          <a:noFill/>
        </p:spPr>
        <p:txBody>
          <a:bodyPr vert="horz" rtlCol="0">
            <a:spAutoFit/>
          </a:bodyPr>
          <a:lstStyle/>
          <a:p>
            <a:r>
              <a:rPr lang="en-US" sz="1150" b="1" smtClean="0">
                <a:solidFill>
                  <a:srgbClr val="0B2545"/>
                </a:solidFill>
                <a:latin typeface="Arial"/>
              </a:rPr>
              <a:t>Flow Fatigue &amp; Impulse</a:t>
            </a:r>
            <a:endParaRPr lang="en-US" sz="1150" b="1">
              <a:solidFill>
                <a:srgbClr val="0B2545"/>
              </a:solidFill>
              <a:latin typeface="Arial"/>
            </a:endParaRPr>
          </a:p>
        </p:txBody>
      </p:sp>
      <p:sp>
        <p:nvSpPr>
          <p:cNvPr id="28" name="Rounded Rectangle 27"/>
          <p:cNvSpPr/>
          <p:nvPr/>
        </p:nvSpPr>
        <p:spPr>
          <a:xfrm>
            <a:off x="762000" y="4203700"/>
            <a:ext cx="2159000" cy="279400"/>
          </a:xfrm>
          <a:prstGeom prst="roundRect">
            <a:avLst>
              <a:gd name="adj" fmla="val 20000"/>
            </a:avLst>
          </a:prstGeom>
          <a:solidFill>
            <a:srgbClr val="EFF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50" b="1" smtClean="0">
                <a:solidFill>
                  <a:srgbClr val="0B2545"/>
                </a:solidFill>
                <a:latin typeface="Arial"/>
              </a:rPr>
              <a:t>100,000+ Cycles</a:t>
            </a:r>
            <a:endParaRPr lang="en-US" sz="850" b="1">
              <a:solidFill>
                <a:srgbClr val="0B2545"/>
              </a:solidFill>
              <a:latin typeface="Arial"/>
            </a:endParaRPr>
          </a:p>
        </p:txBody>
      </p:sp>
      <p:sp>
        <p:nvSpPr>
          <p:cNvPr id="29" name="TextBox 28"/>
          <p:cNvSpPr txBox="1"/>
          <p:nvPr/>
        </p:nvSpPr>
        <p:spPr>
          <a:xfrm>
            <a:off x="762000" y="4559300"/>
            <a:ext cx="3175000" cy="353943"/>
          </a:xfrm>
          <a:prstGeom prst="rect">
            <a:avLst/>
          </a:prstGeom>
          <a:noFill/>
        </p:spPr>
        <p:txBody>
          <a:bodyPr vert="horz" wrap="square" rtlCol="0">
            <a:spAutoFit/>
          </a:bodyPr>
          <a:lstStyle/>
          <a:p>
            <a:r>
              <a:rPr lang="en-US" sz="850" smtClean="0">
                <a:solidFill>
                  <a:srgbClr val="475569"/>
                </a:solidFill>
                <a:latin typeface="Arial"/>
              </a:rPr>
              <a:t>Continuous pressure pulsation test simulating extreme heavy-duty engine cyclic conditions.</a:t>
            </a:r>
            <a:endParaRPr lang="en-US" sz="850">
              <a:solidFill>
                <a:srgbClr val="475569"/>
              </a:solidFill>
              <a:latin typeface="Arial"/>
            </a:endParaRPr>
          </a:p>
        </p:txBody>
      </p:sp>
      <p:sp>
        <p:nvSpPr>
          <p:cNvPr id="30" name="Rounded Rectangle 29"/>
          <p:cNvSpPr/>
          <p:nvPr/>
        </p:nvSpPr>
        <p:spPr>
          <a:xfrm>
            <a:off x="4318000" y="3721100"/>
            <a:ext cx="3556000" cy="2349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4318000" y="3721100"/>
            <a:ext cx="3556000" cy="63500"/>
          </a:xfrm>
          <a:prstGeom prst="rect">
            <a:avLst/>
          </a:prstGeom>
          <a:solidFill>
            <a:srgbClr val="133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4508500" y="3873500"/>
            <a:ext cx="3175000" cy="269304"/>
          </a:xfrm>
          <a:prstGeom prst="rect">
            <a:avLst/>
          </a:prstGeom>
          <a:noFill/>
        </p:spPr>
        <p:txBody>
          <a:bodyPr vert="horz" rtlCol="0">
            <a:spAutoFit/>
          </a:bodyPr>
          <a:lstStyle/>
          <a:p>
            <a:r>
              <a:rPr lang="en-US" sz="1150" b="1" smtClean="0">
                <a:solidFill>
                  <a:srgbClr val="0B2545"/>
                </a:solidFill>
                <a:latin typeface="Arial"/>
              </a:rPr>
              <a:t>Salt Spray Corrosion</a:t>
            </a:r>
            <a:endParaRPr lang="en-US" sz="1150" b="1">
              <a:solidFill>
                <a:srgbClr val="0B2545"/>
              </a:solidFill>
              <a:latin typeface="Arial"/>
            </a:endParaRPr>
          </a:p>
        </p:txBody>
      </p:sp>
      <p:sp>
        <p:nvSpPr>
          <p:cNvPr id="33" name="Rounded Rectangle 32"/>
          <p:cNvSpPr/>
          <p:nvPr/>
        </p:nvSpPr>
        <p:spPr>
          <a:xfrm>
            <a:off x="4508500" y="4203700"/>
            <a:ext cx="2159000" cy="279400"/>
          </a:xfrm>
          <a:prstGeom prst="roundRect">
            <a:avLst>
              <a:gd name="adj" fmla="val 20000"/>
            </a:avLst>
          </a:prstGeom>
          <a:solidFill>
            <a:srgbClr val="EFF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50" b="1" smtClean="0">
                <a:solidFill>
                  <a:srgbClr val="133E87"/>
                </a:solidFill>
                <a:latin typeface="Arial"/>
              </a:rPr>
              <a:t>500+ Hrs ASTM B117</a:t>
            </a:r>
            <a:endParaRPr lang="en-US" sz="850" b="1">
              <a:solidFill>
                <a:srgbClr val="133E87"/>
              </a:solidFill>
              <a:latin typeface="Arial"/>
            </a:endParaRPr>
          </a:p>
        </p:txBody>
      </p:sp>
      <p:sp>
        <p:nvSpPr>
          <p:cNvPr id="34" name="TextBox 33"/>
          <p:cNvSpPr txBox="1"/>
          <p:nvPr/>
        </p:nvSpPr>
        <p:spPr>
          <a:xfrm>
            <a:off x="4508500" y="4559300"/>
            <a:ext cx="3175000" cy="353943"/>
          </a:xfrm>
          <a:prstGeom prst="rect">
            <a:avLst/>
          </a:prstGeom>
          <a:noFill/>
        </p:spPr>
        <p:txBody>
          <a:bodyPr vert="horz" wrap="square" rtlCol="0">
            <a:spAutoFit/>
          </a:bodyPr>
          <a:lstStyle/>
          <a:p>
            <a:r>
              <a:rPr lang="en-US" sz="850" smtClean="0">
                <a:solidFill>
                  <a:srgbClr val="475569"/>
                </a:solidFill>
                <a:latin typeface="Arial"/>
              </a:rPr>
              <a:t>Accelerated environmental chamber testing to certify extreme outdoor weather &amp; agrochemical durability.</a:t>
            </a:r>
            <a:endParaRPr lang="en-US" sz="850">
              <a:solidFill>
                <a:srgbClr val="475569"/>
              </a:solidFill>
              <a:latin typeface="Arial"/>
            </a:endParaRPr>
          </a:p>
        </p:txBody>
      </p:sp>
      <p:sp>
        <p:nvSpPr>
          <p:cNvPr id="35" name="Rounded Rectangle 34"/>
          <p:cNvSpPr/>
          <p:nvPr/>
        </p:nvSpPr>
        <p:spPr>
          <a:xfrm>
            <a:off x="8064500" y="3721100"/>
            <a:ext cx="3556000" cy="2349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8064500" y="3721100"/>
            <a:ext cx="3556000" cy="635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8255000" y="3873500"/>
            <a:ext cx="3175000" cy="269304"/>
          </a:xfrm>
          <a:prstGeom prst="rect">
            <a:avLst/>
          </a:prstGeom>
          <a:noFill/>
        </p:spPr>
        <p:txBody>
          <a:bodyPr vert="horz" rtlCol="0">
            <a:spAutoFit/>
          </a:bodyPr>
          <a:lstStyle/>
          <a:p>
            <a:r>
              <a:rPr lang="en-US" sz="1150" b="1" smtClean="0">
                <a:solidFill>
                  <a:srgbClr val="0B2545"/>
                </a:solidFill>
                <a:latin typeface="Arial"/>
              </a:rPr>
              <a:t>Thermal &amp; Cold Shock</a:t>
            </a:r>
            <a:endParaRPr lang="en-US" sz="1150" b="1">
              <a:solidFill>
                <a:srgbClr val="0B2545"/>
              </a:solidFill>
              <a:latin typeface="Arial"/>
            </a:endParaRPr>
          </a:p>
        </p:txBody>
      </p:sp>
      <p:sp>
        <p:nvSpPr>
          <p:cNvPr id="38" name="Rounded Rectangle 37"/>
          <p:cNvSpPr/>
          <p:nvPr/>
        </p:nvSpPr>
        <p:spPr>
          <a:xfrm>
            <a:off x="8255000" y="4203700"/>
            <a:ext cx="2159000" cy="279400"/>
          </a:xfrm>
          <a:prstGeom prst="roundRect">
            <a:avLst>
              <a:gd name="adj" fmla="val 20000"/>
            </a:avLst>
          </a:prstGeom>
          <a:solidFill>
            <a:srgbClr val="EFF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50" b="1" smtClean="0">
                <a:solidFill>
                  <a:srgbClr val="E63946"/>
                </a:solidFill>
                <a:latin typeface="Arial"/>
              </a:rPr>
              <a:t>-40 deg C to +150 deg C</a:t>
            </a:r>
            <a:endParaRPr lang="en-US" sz="850" b="1">
              <a:solidFill>
                <a:srgbClr val="E63946"/>
              </a:solidFill>
              <a:latin typeface="Arial"/>
            </a:endParaRPr>
          </a:p>
        </p:txBody>
      </p:sp>
      <p:sp>
        <p:nvSpPr>
          <p:cNvPr id="39" name="TextBox 38"/>
          <p:cNvSpPr txBox="1"/>
          <p:nvPr/>
        </p:nvSpPr>
        <p:spPr>
          <a:xfrm>
            <a:off x="8255000" y="4559300"/>
            <a:ext cx="3175000" cy="353943"/>
          </a:xfrm>
          <a:prstGeom prst="rect">
            <a:avLst/>
          </a:prstGeom>
          <a:noFill/>
        </p:spPr>
        <p:txBody>
          <a:bodyPr vert="horz" wrap="square" rtlCol="0">
            <a:spAutoFit/>
          </a:bodyPr>
          <a:lstStyle/>
          <a:p>
            <a:r>
              <a:rPr lang="en-US" sz="850" smtClean="0">
                <a:solidFill>
                  <a:srgbClr val="475569"/>
                </a:solidFill>
                <a:latin typeface="Arial"/>
              </a:rPr>
              <a:t>Verifying elastomeric valve flexibility, adhesive curing, and seal resilience in extreme temperatures.</a:t>
            </a:r>
            <a:endParaRPr lang="en-US" sz="850">
              <a:solidFill>
                <a:srgbClr val="475569"/>
              </a:solidFill>
              <a:latin typeface="Arial"/>
            </a:endParaRPr>
          </a:p>
        </p:txBody>
      </p:sp>
    </p:spTree>
  </p:cSld>
  <p:clrMapOvr>
    <a:masterClrMapping/>
  </p:clrMapOvr>
  <p:transition>
    <p:wedg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823302" cy="184666"/>
          </a:xfrm>
          <a:prstGeom prst="rect">
            <a:avLst/>
          </a:prstGeom>
          <a:noFill/>
        </p:spPr>
        <p:txBody>
          <a:bodyPr vert="horz" wrap="none" lIns="0" tIns="0" rtlCol="0">
            <a:spAutoFit/>
          </a:bodyPr>
          <a:lstStyle/>
          <a:p>
            <a:r>
              <a:rPr lang="en-US" sz="900" b="1" smtClean="0">
                <a:solidFill>
                  <a:srgbClr val="E63946"/>
                </a:solidFill>
                <a:latin typeface="Arial"/>
              </a:rPr>
              <a:t>ACCOLADES</a:t>
            </a:r>
            <a:endParaRPr lang="en-US" sz="900" b="1">
              <a:solidFill>
                <a:srgbClr val="E63946"/>
              </a:solidFill>
              <a:latin typeface="Arial"/>
            </a:endParaRPr>
          </a:p>
        </p:txBody>
      </p:sp>
      <p:sp>
        <p:nvSpPr>
          <p:cNvPr id="5" name="TextBox 4"/>
          <p:cNvSpPr txBox="1"/>
          <p:nvPr/>
        </p:nvSpPr>
        <p:spPr>
          <a:xfrm>
            <a:off x="571500" y="381000"/>
            <a:ext cx="4743350" cy="323165"/>
          </a:xfrm>
          <a:prstGeom prst="rect">
            <a:avLst/>
          </a:prstGeom>
          <a:noFill/>
        </p:spPr>
        <p:txBody>
          <a:bodyPr vert="horz" wrap="none" lIns="0" tIns="0" rtlCol="0">
            <a:spAutoFit/>
          </a:bodyPr>
          <a:lstStyle/>
          <a:p>
            <a:r>
              <a:rPr lang="en-US" b="1" smtClean="0">
                <a:solidFill>
                  <a:srgbClr val="FFFFFF"/>
                </a:solidFill>
                <a:latin typeface="Arial"/>
              </a:rPr>
              <a:t>Awards, Trophies &amp; Industry Recognitions</a:t>
            </a:r>
            <a:endParaRPr lang="en-US" b="1">
              <a:solidFill>
                <a:srgbClr val="FFFFFF"/>
              </a:solidFill>
              <a:latin typeface="Aria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0" name="Rounded Rectangle 9"/>
          <p:cNvSpPr/>
          <p:nvPr/>
        </p:nvSpPr>
        <p:spPr>
          <a:xfrm>
            <a:off x="571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1.jpg"/>
          <p:cNvPicPr>
            <a:picLocks/>
          </p:cNvPicPr>
          <p:nvPr/>
        </p:nvPicPr>
        <p:blipFill>
          <a:blip r:embed="rId3" cstate="print"/>
          <a:stretch>
            <a:fillRect/>
          </a:stretch>
        </p:blipFill>
        <p:spPr>
          <a:xfrm>
            <a:off x="749300" y="1397000"/>
            <a:ext cx="2286000" cy="4699000"/>
          </a:xfrm>
          <a:prstGeom prst="rect">
            <a:avLst/>
          </a:prstGeom>
        </p:spPr>
      </p:pic>
      <p:sp>
        <p:nvSpPr>
          <p:cNvPr id="15" name="Rounded Rectangle 14"/>
          <p:cNvSpPr/>
          <p:nvPr/>
        </p:nvSpPr>
        <p:spPr>
          <a:xfrm>
            <a:off x="3365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a2.jpg"/>
          <p:cNvPicPr>
            <a:picLocks/>
          </p:cNvPicPr>
          <p:nvPr/>
        </p:nvPicPr>
        <p:blipFill>
          <a:blip r:embed="rId4" cstate="print"/>
          <a:stretch>
            <a:fillRect/>
          </a:stretch>
        </p:blipFill>
        <p:spPr>
          <a:xfrm>
            <a:off x="3543300" y="1397000"/>
            <a:ext cx="2286000" cy="4699000"/>
          </a:xfrm>
          <a:prstGeom prst="rect">
            <a:avLst/>
          </a:prstGeom>
        </p:spPr>
      </p:pic>
      <p:sp>
        <p:nvSpPr>
          <p:cNvPr id="20" name="Rounded Rectangle 19"/>
          <p:cNvSpPr/>
          <p:nvPr/>
        </p:nvSpPr>
        <p:spPr>
          <a:xfrm>
            <a:off x="6159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4.jpg"/>
          <p:cNvPicPr>
            <a:picLocks/>
          </p:cNvPicPr>
          <p:nvPr/>
        </p:nvPicPr>
        <p:blipFill>
          <a:blip r:embed="rId5" cstate="print"/>
          <a:stretch>
            <a:fillRect/>
          </a:stretch>
        </p:blipFill>
        <p:spPr>
          <a:xfrm>
            <a:off x="6337300" y="1397000"/>
            <a:ext cx="2286000" cy="4699000"/>
          </a:xfrm>
          <a:prstGeom prst="rect">
            <a:avLst/>
          </a:prstGeom>
        </p:spPr>
      </p:pic>
      <p:sp>
        <p:nvSpPr>
          <p:cNvPr id="25" name="Rounded Rectangle 24"/>
          <p:cNvSpPr/>
          <p:nvPr/>
        </p:nvSpPr>
        <p:spPr>
          <a:xfrm>
            <a:off x="8953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a7.jpg"/>
          <p:cNvPicPr>
            <a:picLocks/>
          </p:cNvPicPr>
          <p:nvPr/>
        </p:nvPicPr>
        <p:blipFill>
          <a:blip r:embed="rId6" cstate="print"/>
          <a:stretch>
            <a:fillRect/>
          </a:stretch>
        </p:blipFill>
        <p:spPr>
          <a:xfrm>
            <a:off x="9131300" y="1397000"/>
            <a:ext cx="2286000" cy="4699000"/>
          </a:xfrm>
          <a:prstGeom prst="rect">
            <a:avLst/>
          </a:prstGeom>
        </p:spPr>
      </p:pic>
    </p:spTree>
  </p:cSld>
  <p:clrMapOvr>
    <a:masterClrMapping/>
  </p:clrMapOvr>
  <p:transition>
    <p:pull dir="l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823302" cy="184666"/>
          </a:xfrm>
          <a:prstGeom prst="rect">
            <a:avLst/>
          </a:prstGeom>
          <a:noFill/>
        </p:spPr>
        <p:txBody>
          <a:bodyPr vert="horz" wrap="none" lIns="0" tIns="0" rtlCol="0">
            <a:spAutoFit/>
          </a:bodyPr>
          <a:lstStyle/>
          <a:p>
            <a:r>
              <a:rPr lang="en-US" sz="900" b="1" smtClean="0">
                <a:solidFill>
                  <a:srgbClr val="E63946"/>
                </a:solidFill>
                <a:latin typeface="Arial"/>
              </a:rPr>
              <a:t>ACCOLADES</a:t>
            </a:r>
            <a:endParaRPr lang="en-US" sz="900" b="1">
              <a:solidFill>
                <a:srgbClr val="E63946"/>
              </a:solidFill>
              <a:latin typeface="Arial"/>
            </a:endParaRPr>
          </a:p>
        </p:txBody>
      </p:sp>
      <p:sp>
        <p:nvSpPr>
          <p:cNvPr id="5" name="TextBox 4"/>
          <p:cNvSpPr txBox="1"/>
          <p:nvPr/>
        </p:nvSpPr>
        <p:spPr>
          <a:xfrm>
            <a:off x="571500" y="381000"/>
            <a:ext cx="4743350" cy="323165"/>
          </a:xfrm>
          <a:prstGeom prst="rect">
            <a:avLst/>
          </a:prstGeom>
          <a:noFill/>
        </p:spPr>
        <p:txBody>
          <a:bodyPr vert="horz" wrap="none" lIns="0" tIns="0" rtlCol="0">
            <a:spAutoFit/>
          </a:bodyPr>
          <a:lstStyle/>
          <a:p>
            <a:r>
              <a:rPr lang="en-US" b="1" smtClean="0">
                <a:solidFill>
                  <a:srgbClr val="FFFFFF"/>
                </a:solidFill>
                <a:latin typeface="Arial"/>
              </a:rPr>
              <a:t>Awards, Trophies &amp; Industry Recognitions</a:t>
            </a:r>
            <a:endParaRPr lang="en-US" b="1">
              <a:solidFill>
                <a:srgbClr val="FFFFFF"/>
              </a:solidFill>
              <a:latin typeface="Aria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0" name="Rounded Rectangle 9"/>
          <p:cNvSpPr/>
          <p:nvPr/>
        </p:nvSpPr>
        <p:spPr>
          <a:xfrm>
            <a:off x="571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3365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6159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p:cNvSpPr/>
          <p:nvPr/>
        </p:nvSpPr>
        <p:spPr>
          <a:xfrm>
            <a:off x="8953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130" name="Picture 2" descr="Zero-Defect Supplier Certificate"/>
          <p:cNvPicPr>
            <a:picLocks noChangeAspect="1" noChangeArrowheads="1"/>
          </p:cNvPicPr>
          <p:nvPr/>
        </p:nvPicPr>
        <p:blipFill>
          <a:blip r:embed="rId3"/>
          <a:srcRect/>
          <a:stretch>
            <a:fillRect/>
          </a:stretch>
        </p:blipFill>
        <p:spPr bwMode="auto">
          <a:xfrm>
            <a:off x="685800" y="1371600"/>
            <a:ext cx="2438400" cy="4648200"/>
          </a:xfrm>
          <a:prstGeom prst="rect">
            <a:avLst/>
          </a:prstGeom>
          <a:noFill/>
        </p:spPr>
      </p:pic>
      <p:pic>
        <p:nvPicPr>
          <p:cNvPr id="48132" name="Picture 4" descr="Precision Engineering Trophy"/>
          <p:cNvPicPr>
            <a:picLocks noChangeAspect="1" noChangeArrowheads="1"/>
          </p:cNvPicPr>
          <p:nvPr/>
        </p:nvPicPr>
        <p:blipFill>
          <a:blip r:embed="rId4"/>
          <a:srcRect/>
          <a:stretch>
            <a:fillRect/>
          </a:stretch>
        </p:blipFill>
        <p:spPr bwMode="auto">
          <a:xfrm>
            <a:off x="3505200" y="1447800"/>
            <a:ext cx="2362200" cy="4602163"/>
          </a:xfrm>
          <a:prstGeom prst="rect">
            <a:avLst/>
          </a:prstGeom>
          <a:noFill/>
        </p:spPr>
      </p:pic>
      <p:pic>
        <p:nvPicPr>
          <p:cNvPr id="48134" name="Picture 6" descr="Leadership Commendation"/>
          <p:cNvPicPr>
            <a:picLocks noChangeAspect="1" noChangeArrowheads="1"/>
          </p:cNvPicPr>
          <p:nvPr/>
        </p:nvPicPr>
        <p:blipFill>
          <a:blip r:embed="rId5"/>
          <a:srcRect/>
          <a:stretch>
            <a:fillRect/>
          </a:stretch>
        </p:blipFill>
        <p:spPr bwMode="auto">
          <a:xfrm>
            <a:off x="6400800" y="1371600"/>
            <a:ext cx="2209800" cy="4678363"/>
          </a:xfrm>
          <a:prstGeom prst="rect">
            <a:avLst/>
          </a:prstGeom>
          <a:noFill/>
        </p:spPr>
      </p:pic>
      <p:pic>
        <p:nvPicPr>
          <p:cNvPr id="48136" name="Picture 8" descr="Leadership Commendation"/>
          <p:cNvPicPr>
            <a:picLocks noChangeAspect="1" noChangeArrowheads="1"/>
          </p:cNvPicPr>
          <p:nvPr/>
        </p:nvPicPr>
        <p:blipFill>
          <a:blip r:embed="rId6"/>
          <a:srcRect/>
          <a:stretch>
            <a:fillRect/>
          </a:stretch>
        </p:blipFill>
        <p:spPr bwMode="auto">
          <a:xfrm>
            <a:off x="9144001" y="1447800"/>
            <a:ext cx="2286000" cy="4602163"/>
          </a:xfrm>
          <a:prstGeom prst="rect">
            <a:avLst/>
          </a:prstGeom>
          <a:noFill/>
        </p:spPr>
      </p:pic>
    </p:spTree>
  </p:cSld>
  <p:clrMapOvr>
    <a:masterClrMapping/>
  </p:clrMapOvr>
  <p:transition>
    <p:pull dir="l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823302" cy="184666"/>
          </a:xfrm>
          <a:prstGeom prst="rect">
            <a:avLst/>
          </a:prstGeom>
          <a:noFill/>
        </p:spPr>
        <p:txBody>
          <a:bodyPr vert="horz" wrap="none" lIns="0" tIns="0" rtlCol="0">
            <a:spAutoFit/>
          </a:bodyPr>
          <a:lstStyle/>
          <a:p>
            <a:r>
              <a:rPr lang="en-US" sz="900" b="1" smtClean="0">
                <a:solidFill>
                  <a:srgbClr val="E63946"/>
                </a:solidFill>
                <a:latin typeface="Arial"/>
              </a:rPr>
              <a:t>ACCOLADES</a:t>
            </a:r>
            <a:endParaRPr lang="en-US" sz="900" b="1">
              <a:solidFill>
                <a:srgbClr val="E63946"/>
              </a:solidFill>
              <a:latin typeface="Arial"/>
            </a:endParaRPr>
          </a:p>
        </p:txBody>
      </p:sp>
      <p:sp>
        <p:nvSpPr>
          <p:cNvPr id="5" name="TextBox 4"/>
          <p:cNvSpPr txBox="1"/>
          <p:nvPr/>
        </p:nvSpPr>
        <p:spPr>
          <a:xfrm>
            <a:off x="571500" y="381000"/>
            <a:ext cx="4743350" cy="323165"/>
          </a:xfrm>
          <a:prstGeom prst="rect">
            <a:avLst/>
          </a:prstGeom>
          <a:noFill/>
        </p:spPr>
        <p:txBody>
          <a:bodyPr vert="horz" wrap="none" lIns="0" tIns="0" rtlCol="0">
            <a:spAutoFit/>
          </a:bodyPr>
          <a:lstStyle/>
          <a:p>
            <a:r>
              <a:rPr lang="en-US" b="1" smtClean="0">
                <a:solidFill>
                  <a:srgbClr val="FFFFFF"/>
                </a:solidFill>
                <a:latin typeface="Arial"/>
              </a:rPr>
              <a:t>Awards, Trophies &amp; Industry Recognitions</a:t>
            </a:r>
            <a:endParaRPr lang="en-US" b="1">
              <a:solidFill>
                <a:srgbClr val="FFFFFF"/>
              </a:solidFill>
              <a:latin typeface="Aria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0" name="Rounded Rectangle 9"/>
          <p:cNvSpPr/>
          <p:nvPr/>
        </p:nvSpPr>
        <p:spPr>
          <a:xfrm>
            <a:off x="571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3365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19"/>
          <p:cNvSpPr/>
          <p:nvPr/>
        </p:nvSpPr>
        <p:spPr>
          <a:xfrm>
            <a:off x="6159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ed Rectangle 24"/>
          <p:cNvSpPr/>
          <p:nvPr/>
        </p:nvSpPr>
        <p:spPr>
          <a:xfrm>
            <a:off x="8953500" y="1206500"/>
            <a:ext cx="2641600" cy="5016500"/>
          </a:xfrm>
          <a:prstGeom prst="roundRect">
            <a:avLst>
              <a:gd name="adj" fmla="val 4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154" name="Picture 2" descr="Leadership Commendation"/>
          <p:cNvPicPr>
            <a:picLocks noChangeAspect="1" noChangeArrowheads="1"/>
          </p:cNvPicPr>
          <p:nvPr/>
        </p:nvPicPr>
        <p:blipFill>
          <a:blip r:embed="rId3"/>
          <a:srcRect/>
          <a:stretch>
            <a:fillRect/>
          </a:stretch>
        </p:blipFill>
        <p:spPr bwMode="auto">
          <a:xfrm>
            <a:off x="685801" y="1295400"/>
            <a:ext cx="2438400" cy="4830763"/>
          </a:xfrm>
          <a:prstGeom prst="rect">
            <a:avLst/>
          </a:prstGeom>
          <a:noFill/>
        </p:spPr>
      </p:pic>
      <p:pic>
        <p:nvPicPr>
          <p:cNvPr id="49156" name="Picture 4" descr="Leadership Commendation"/>
          <p:cNvPicPr>
            <a:picLocks noChangeAspect="1" noChangeArrowheads="1"/>
          </p:cNvPicPr>
          <p:nvPr/>
        </p:nvPicPr>
        <p:blipFill>
          <a:blip r:embed="rId4"/>
          <a:srcRect/>
          <a:stretch>
            <a:fillRect/>
          </a:stretch>
        </p:blipFill>
        <p:spPr bwMode="auto">
          <a:xfrm>
            <a:off x="3505201" y="1295400"/>
            <a:ext cx="2438399" cy="4770438"/>
          </a:xfrm>
          <a:prstGeom prst="rect">
            <a:avLst/>
          </a:prstGeom>
          <a:noFill/>
        </p:spPr>
      </p:pic>
      <p:pic>
        <p:nvPicPr>
          <p:cNvPr id="49158" name="Picture 6" descr="Leadership Commendation"/>
          <p:cNvPicPr>
            <a:picLocks noChangeAspect="1" noChangeArrowheads="1"/>
          </p:cNvPicPr>
          <p:nvPr/>
        </p:nvPicPr>
        <p:blipFill>
          <a:blip r:embed="rId5"/>
          <a:srcRect/>
          <a:stretch>
            <a:fillRect/>
          </a:stretch>
        </p:blipFill>
        <p:spPr bwMode="auto">
          <a:xfrm>
            <a:off x="6324600" y="1295400"/>
            <a:ext cx="2362199" cy="4770438"/>
          </a:xfrm>
          <a:prstGeom prst="rect">
            <a:avLst/>
          </a:prstGeom>
          <a:noFill/>
        </p:spPr>
      </p:pic>
      <p:pic>
        <p:nvPicPr>
          <p:cNvPr id="49160" name="Picture 8" descr="Leadership Commendation"/>
          <p:cNvPicPr>
            <a:picLocks noChangeAspect="1" noChangeArrowheads="1"/>
          </p:cNvPicPr>
          <p:nvPr/>
        </p:nvPicPr>
        <p:blipFill>
          <a:blip r:embed="rId6"/>
          <a:srcRect/>
          <a:stretch>
            <a:fillRect/>
          </a:stretch>
        </p:blipFill>
        <p:spPr bwMode="auto">
          <a:xfrm>
            <a:off x="9067801" y="1295400"/>
            <a:ext cx="2438399" cy="4846638"/>
          </a:xfrm>
          <a:prstGeom prst="rect">
            <a:avLst/>
          </a:prstGeom>
          <a:noFill/>
        </p:spPr>
      </p:pic>
    </p:spTree>
  </p:cSld>
  <p:clrMapOvr>
    <a:masterClrMapping/>
  </p:clrMapOvr>
  <p:transition>
    <p:pull dir="l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952500"/>
          </a:xfrm>
          <a:prstGeom prst="rect">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952500"/>
            <a:ext cx="12192000" cy="508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71500" y="152400"/>
            <a:ext cx="1317027" cy="184666"/>
          </a:xfrm>
          <a:prstGeom prst="rect">
            <a:avLst/>
          </a:prstGeom>
          <a:noFill/>
        </p:spPr>
        <p:txBody>
          <a:bodyPr vert="horz" wrap="none" lIns="0" tIns="0" rtlCol="0">
            <a:spAutoFit/>
          </a:bodyPr>
          <a:lstStyle/>
          <a:p>
            <a:r>
              <a:rPr lang="en-US" sz="900" b="1" smtClean="0">
                <a:solidFill>
                  <a:srgbClr val="E63946"/>
                </a:solidFill>
                <a:latin typeface="Arial"/>
              </a:rPr>
              <a:t>VALUE PROPOSITION</a:t>
            </a:r>
            <a:endParaRPr lang="en-US" sz="900" b="1">
              <a:solidFill>
                <a:srgbClr val="E63946"/>
              </a:solidFill>
              <a:latin typeface="Arial"/>
            </a:endParaRPr>
          </a:p>
        </p:txBody>
      </p:sp>
      <p:sp>
        <p:nvSpPr>
          <p:cNvPr id="5" name="TextBox 4"/>
          <p:cNvSpPr txBox="1"/>
          <p:nvPr/>
        </p:nvSpPr>
        <p:spPr>
          <a:xfrm>
            <a:off x="571500" y="381000"/>
            <a:ext cx="3747180" cy="323165"/>
          </a:xfrm>
          <a:prstGeom prst="rect">
            <a:avLst/>
          </a:prstGeom>
          <a:noFill/>
        </p:spPr>
        <p:txBody>
          <a:bodyPr vert="horz" wrap="none" lIns="0" tIns="0" rtlCol="0">
            <a:spAutoFit/>
          </a:bodyPr>
          <a:lstStyle/>
          <a:p>
            <a:r>
              <a:rPr lang="en-US" b="1" dirty="0" smtClean="0">
                <a:solidFill>
                  <a:srgbClr val="FFFFFF"/>
                </a:solidFill>
                <a:latin typeface="Arial"/>
              </a:rPr>
              <a:t>Why Partner with Dhanjal </a:t>
            </a:r>
            <a:r>
              <a:rPr lang="en-US" b="1" dirty="0" err="1" smtClean="0">
                <a:solidFill>
                  <a:srgbClr val="FFFFFF"/>
                </a:solidFill>
                <a:latin typeface="Arial"/>
              </a:rPr>
              <a:t>Impex</a:t>
            </a:r>
            <a:r>
              <a:rPr lang="en-US" b="1" dirty="0" smtClean="0">
                <a:solidFill>
                  <a:srgbClr val="FFFFFF"/>
                </a:solidFill>
                <a:latin typeface="Arial"/>
              </a:rPr>
              <a:t>?</a:t>
            </a:r>
            <a:endParaRPr lang="en-US" b="1" dirty="0">
              <a:solidFill>
                <a:srgbClr val="FFFFFF"/>
              </a:solidFill>
              <a:latin typeface="Arial"/>
            </a:endParaRPr>
          </a:p>
        </p:txBody>
      </p:sp>
      <p:pic>
        <p:nvPicPr>
          <p:cNvPr id="6" name="Picture 5" descr="logo.png"/>
          <p:cNvPicPr>
            <a:picLocks/>
          </p:cNvPicPr>
          <p:nvPr/>
        </p:nvPicPr>
        <p:blipFill>
          <a:blip r:embed="rId2" cstate="print"/>
          <a:stretch>
            <a:fillRect/>
          </a:stretch>
        </p:blipFill>
        <p:spPr>
          <a:xfrm>
            <a:off x="9398000" y="177800"/>
            <a:ext cx="2286000" cy="660400"/>
          </a:xfrm>
          <a:prstGeom prst="rect">
            <a:avLst/>
          </a:prstGeom>
        </p:spPr>
      </p:pic>
      <p:sp>
        <p:nvSpPr>
          <p:cNvPr id="7" name="Rectangle 6"/>
          <p:cNvSpPr/>
          <p:nvPr/>
        </p:nvSpPr>
        <p:spPr>
          <a:xfrm>
            <a:off x="0" y="6451600"/>
            <a:ext cx="12192000" cy="406400"/>
          </a:xfrm>
          <a:prstGeom prst="rect">
            <a:avLst/>
          </a:prstGeom>
          <a:solidFill>
            <a:srgbClr val="F1F5F9"/>
          </a:solidFill>
          <a:ln w="12700">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71500" y="6527800"/>
            <a:ext cx="6985000" cy="169277"/>
          </a:xfrm>
          <a:prstGeom prst="rect">
            <a:avLst/>
          </a:prstGeom>
          <a:noFill/>
        </p:spPr>
        <p:txBody>
          <a:bodyPr vert="horz" lIns="0" tIns="0" rtlCol="0">
            <a:spAutoFit/>
          </a:bodyPr>
          <a:lstStyle/>
          <a:p>
            <a:r>
              <a:rPr lang="en-US" sz="800" b="1" dirty="0" smtClean="0">
                <a:solidFill>
                  <a:srgbClr val="475569"/>
                </a:solidFill>
                <a:latin typeface="Arial"/>
              </a:rPr>
              <a:t>DHANJAL IMPEX (P) LTD. | IATF 16949 &amp; ISO 9001 CERTIFIED OEM PARTNER</a:t>
            </a:r>
            <a:endParaRPr lang="en-US" sz="800" b="1" dirty="0">
              <a:solidFill>
                <a:srgbClr val="475569"/>
              </a:solidFill>
              <a:latin typeface="Arial"/>
            </a:endParaRPr>
          </a:p>
        </p:txBody>
      </p:sp>
      <p:sp>
        <p:nvSpPr>
          <p:cNvPr id="9" name="TextBox 8"/>
          <p:cNvSpPr txBox="1"/>
          <p:nvPr/>
        </p:nvSpPr>
        <p:spPr>
          <a:xfrm>
            <a:off x="7874000" y="6527800"/>
            <a:ext cx="3746500" cy="169277"/>
          </a:xfrm>
          <a:prstGeom prst="rect">
            <a:avLst/>
          </a:prstGeom>
          <a:noFill/>
        </p:spPr>
        <p:txBody>
          <a:bodyPr vert="horz" lIns="0" tIns="0" rtlCol="0">
            <a:spAutoFit/>
          </a:bodyPr>
          <a:lstStyle/>
          <a:p>
            <a:pPr algn="r"/>
            <a:r>
              <a:rPr lang="en-US" sz="800" b="1" smtClean="0">
                <a:solidFill>
                  <a:srgbClr val="133E87"/>
                </a:solidFill>
                <a:latin typeface="Arial"/>
              </a:rPr>
              <a:t>www.dhanjalimpex.com | info@dhanjalimpex.com</a:t>
            </a:r>
            <a:endParaRPr lang="en-US" sz="800" b="1">
              <a:solidFill>
                <a:srgbClr val="133E87"/>
              </a:solidFill>
              <a:latin typeface="Arial"/>
            </a:endParaRPr>
          </a:p>
        </p:txBody>
      </p:sp>
      <p:sp>
        <p:nvSpPr>
          <p:cNvPr id="10" name="Rounded Rectangle 9"/>
          <p:cNvSpPr/>
          <p:nvPr/>
        </p:nvSpPr>
        <p:spPr>
          <a:xfrm>
            <a:off x="571500" y="1206500"/>
            <a:ext cx="5397500" cy="1498600"/>
          </a:xfrm>
          <a:prstGeom prst="roundRect">
            <a:avLst>
              <a:gd name="adj" fmla="val 5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762000" y="1397000"/>
            <a:ext cx="571500" cy="571500"/>
          </a:xfrm>
          <a:prstGeom prst="roundRect">
            <a:avLst>
              <a:gd name="adj" fmla="val 15000"/>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rgbClr val="FFFFFF"/>
                </a:solidFill>
                <a:latin typeface="Arial"/>
              </a:rPr>
              <a:t>01</a:t>
            </a:r>
            <a:endParaRPr lang="en-US" sz="1400" b="1">
              <a:solidFill>
                <a:srgbClr val="FFFFFF"/>
              </a:solidFill>
              <a:latin typeface="Arial"/>
            </a:endParaRPr>
          </a:p>
        </p:txBody>
      </p:sp>
      <p:sp>
        <p:nvSpPr>
          <p:cNvPr id="12" name="TextBox 11"/>
          <p:cNvSpPr txBox="1"/>
          <p:nvPr/>
        </p:nvSpPr>
        <p:spPr>
          <a:xfrm>
            <a:off x="1460500" y="1358900"/>
            <a:ext cx="4318000" cy="261610"/>
          </a:xfrm>
          <a:prstGeom prst="rect">
            <a:avLst/>
          </a:prstGeom>
          <a:noFill/>
        </p:spPr>
        <p:txBody>
          <a:bodyPr vert="horz" rtlCol="0">
            <a:spAutoFit/>
          </a:bodyPr>
          <a:lstStyle/>
          <a:p>
            <a:r>
              <a:rPr lang="en-US" sz="1100" b="1" smtClean="0">
                <a:solidFill>
                  <a:srgbClr val="0B2545"/>
                </a:solidFill>
                <a:latin typeface="Arial"/>
              </a:rPr>
              <a:t>100% In-House Tooling &amp; CAD</a:t>
            </a:r>
            <a:endParaRPr lang="en-US" sz="1100" b="1">
              <a:solidFill>
                <a:srgbClr val="0B2545"/>
              </a:solidFill>
              <a:latin typeface="Arial"/>
            </a:endParaRPr>
          </a:p>
        </p:txBody>
      </p:sp>
      <p:sp>
        <p:nvSpPr>
          <p:cNvPr id="13" name="TextBox 12"/>
          <p:cNvSpPr txBox="1"/>
          <p:nvPr/>
        </p:nvSpPr>
        <p:spPr>
          <a:xfrm>
            <a:off x="1460500" y="1663700"/>
            <a:ext cx="4318000" cy="353943"/>
          </a:xfrm>
          <a:prstGeom prst="rect">
            <a:avLst/>
          </a:prstGeom>
          <a:noFill/>
        </p:spPr>
        <p:txBody>
          <a:bodyPr vert="horz" wrap="square" rtlCol="0">
            <a:spAutoFit/>
          </a:bodyPr>
          <a:lstStyle/>
          <a:p>
            <a:r>
              <a:rPr lang="en-US" sz="850" smtClean="0">
                <a:solidFill>
                  <a:srgbClr val="475569"/>
                </a:solidFill>
                <a:latin typeface="Arial"/>
              </a:rPr>
              <a:t>Die &amp; mould design, 3D modeling, fluid flow simulation, and rapid sample turn-around in 2 weeks.</a:t>
            </a:r>
            <a:endParaRPr lang="en-US" sz="850">
              <a:solidFill>
                <a:srgbClr val="475569"/>
              </a:solidFill>
              <a:latin typeface="Arial"/>
            </a:endParaRPr>
          </a:p>
        </p:txBody>
      </p:sp>
      <p:sp>
        <p:nvSpPr>
          <p:cNvPr id="14" name="Rounded Rectangle 13"/>
          <p:cNvSpPr/>
          <p:nvPr/>
        </p:nvSpPr>
        <p:spPr>
          <a:xfrm>
            <a:off x="6223000" y="1206500"/>
            <a:ext cx="5397500" cy="1498600"/>
          </a:xfrm>
          <a:prstGeom prst="roundRect">
            <a:avLst>
              <a:gd name="adj" fmla="val 5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6413500" y="1397000"/>
            <a:ext cx="571500" cy="571500"/>
          </a:xfrm>
          <a:prstGeom prst="roundRect">
            <a:avLst>
              <a:gd name="adj" fmla="val 15000"/>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rgbClr val="FFFFFF"/>
                </a:solidFill>
                <a:latin typeface="Arial"/>
              </a:rPr>
              <a:t>02</a:t>
            </a:r>
            <a:endParaRPr lang="en-US" sz="1400" b="1">
              <a:solidFill>
                <a:srgbClr val="FFFFFF"/>
              </a:solidFill>
              <a:latin typeface="Arial"/>
            </a:endParaRPr>
          </a:p>
        </p:txBody>
      </p:sp>
      <p:sp>
        <p:nvSpPr>
          <p:cNvPr id="16" name="TextBox 15"/>
          <p:cNvSpPr txBox="1"/>
          <p:nvPr/>
        </p:nvSpPr>
        <p:spPr>
          <a:xfrm>
            <a:off x="7112000" y="1358900"/>
            <a:ext cx="4318000" cy="261610"/>
          </a:xfrm>
          <a:prstGeom prst="rect">
            <a:avLst/>
          </a:prstGeom>
          <a:noFill/>
        </p:spPr>
        <p:txBody>
          <a:bodyPr vert="horz" rtlCol="0">
            <a:spAutoFit/>
          </a:bodyPr>
          <a:lstStyle/>
          <a:p>
            <a:r>
              <a:rPr lang="en-US" sz="1100" b="1" smtClean="0">
                <a:solidFill>
                  <a:srgbClr val="0B2545"/>
                </a:solidFill>
                <a:latin typeface="Arial"/>
              </a:rPr>
              <a:t>Zero-Defect Quality Assurance</a:t>
            </a:r>
            <a:endParaRPr lang="en-US" sz="1100" b="1">
              <a:solidFill>
                <a:srgbClr val="0B2545"/>
              </a:solidFill>
              <a:latin typeface="Arial"/>
            </a:endParaRPr>
          </a:p>
        </p:txBody>
      </p:sp>
      <p:sp>
        <p:nvSpPr>
          <p:cNvPr id="17" name="TextBox 16"/>
          <p:cNvSpPr txBox="1"/>
          <p:nvPr/>
        </p:nvSpPr>
        <p:spPr>
          <a:xfrm>
            <a:off x="7112000" y="1663700"/>
            <a:ext cx="4318000" cy="353943"/>
          </a:xfrm>
          <a:prstGeom prst="rect">
            <a:avLst/>
          </a:prstGeom>
          <a:noFill/>
        </p:spPr>
        <p:txBody>
          <a:bodyPr vert="horz" wrap="square" rtlCol="0">
            <a:spAutoFit/>
          </a:bodyPr>
          <a:lstStyle/>
          <a:p>
            <a:r>
              <a:rPr lang="en-US" sz="850" smtClean="0">
                <a:solidFill>
                  <a:srgbClr val="475569"/>
                </a:solidFill>
                <a:latin typeface="Arial"/>
              </a:rPr>
              <a:t>Burst pressure testing, bubble point integrity, and multi-pass efficiency checks on every batch.</a:t>
            </a:r>
            <a:endParaRPr lang="en-US" sz="850">
              <a:solidFill>
                <a:srgbClr val="475569"/>
              </a:solidFill>
              <a:latin typeface="Arial"/>
            </a:endParaRPr>
          </a:p>
        </p:txBody>
      </p:sp>
      <p:sp>
        <p:nvSpPr>
          <p:cNvPr id="18" name="Rounded Rectangle 17"/>
          <p:cNvSpPr/>
          <p:nvPr/>
        </p:nvSpPr>
        <p:spPr>
          <a:xfrm>
            <a:off x="571500" y="2857500"/>
            <a:ext cx="5397500" cy="1498600"/>
          </a:xfrm>
          <a:prstGeom prst="roundRect">
            <a:avLst>
              <a:gd name="adj" fmla="val 5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p:cNvSpPr/>
          <p:nvPr/>
        </p:nvSpPr>
        <p:spPr>
          <a:xfrm>
            <a:off x="762000" y="3048000"/>
            <a:ext cx="571500" cy="571500"/>
          </a:xfrm>
          <a:prstGeom prst="roundRect">
            <a:avLst>
              <a:gd name="adj" fmla="val 15000"/>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rgbClr val="FFFFFF"/>
                </a:solidFill>
                <a:latin typeface="Arial"/>
              </a:rPr>
              <a:t>03</a:t>
            </a:r>
            <a:endParaRPr lang="en-US" sz="1400" b="1">
              <a:solidFill>
                <a:srgbClr val="FFFFFF"/>
              </a:solidFill>
              <a:latin typeface="Arial"/>
            </a:endParaRPr>
          </a:p>
        </p:txBody>
      </p:sp>
      <p:sp>
        <p:nvSpPr>
          <p:cNvPr id="20" name="TextBox 19"/>
          <p:cNvSpPr txBox="1"/>
          <p:nvPr/>
        </p:nvSpPr>
        <p:spPr>
          <a:xfrm>
            <a:off x="1460500" y="3009900"/>
            <a:ext cx="4318000" cy="261610"/>
          </a:xfrm>
          <a:prstGeom prst="rect">
            <a:avLst/>
          </a:prstGeom>
          <a:noFill/>
        </p:spPr>
        <p:txBody>
          <a:bodyPr vert="horz" rtlCol="0">
            <a:spAutoFit/>
          </a:bodyPr>
          <a:lstStyle/>
          <a:p>
            <a:r>
              <a:rPr lang="en-US" sz="1100" b="1" smtClean="0">
                <a:solidFill>
                  <a:srgbClr val="0B2545"/>
                </a:solidFill>
                <a:latin typeface="Arial"/>
              </a:rPr>
              <a:t>10M+ Annual Units Capacity</a:t>
            </a:r>
            <a:endParaRPr lang="en-US" sz="1100" b="1">
              <a:solidFill>
                <a:srgbClr val="0B2545"/>
              </a:solidFill>
              <a:latin typeface="Arial"/>
            </a:endParaRPr>
          </a:p>
        </p:txBody>
      </p:sp>
      <p:sp>
        <p:nvSpPr>
          <p:cNvPr id="21" name="TextBox 20"/>
          <p:cNvSpPr txBox="1"/>
          <p:nvPr/>
        </p:nvSpPr>
        <p:spPr>
          <a:xfrm>
            <a:off x="1460500" y="3314700"/>
            <a:ext cx="4318000" cy="353943"/>
          </a:xfrm>
          <a:prstGeom prst="rect">
            <a:avLst/>
          </a:prstGeom>
          <a:noFill/>
        </p:spPr>
        <p:txBody>
          <a:bodyPr vert="horz" wrap="square" rtlCol="0">
            <a:spAutoFit/>
          </a:bodyPr>
          <a:lstStyle/>
          <a:p>
            <a:r>
              <a:rPr lang="en-US" sz="850" smtClean="0">
                <a:solidFill>
                  <a:srgbClr val="475569"/>
                </a:solidFill>
                <a:latin typeface="Arial"/>
              </a:rPr>
              <a:t>High-tonnage hydraulic deep-draw presses and automated seaming lines for Tier-1 volume needs.</a:t>
            </a:r>
            <a:endParaRPr lang="en-US" sz="850">
              <a:solidFill>
                <a:srgbClr val="475569"/>
              </a:solidFill>
              <a:latin typeface="Arial"/>
            </a:endParaRPr>
          </a:p>
        </p:txBody>
      </p:sp>
      <p:sp>
        <p:nvSpPr>
          <p:cNvPr id="22" name="Rounded Rectangle 21"/>
          <p:cNvSpPr/>
          <p:nvPr/>
        </p:nvSpPr>
        <p:spPr>
          <a:xfrm>
            <a:off x="6223000" y="2857500"/>
            <a:ext cx="5397500" cy="1498600"/>
          </a:xfrm>
          <a:prstGeom prst="roundRect">
            <a:avLst>
              <a:gd name="adj" fmla="val 5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ounded Rectangle 22"/>
          <p:cNvSpPr/>
          <p:nvPr/>
        </p:nvSpPr>
        <p:spPr>
          <a:xfrm>
            <a:off x="6413500" y="3048000"/>
            <a:ext cx="571500" cy="571500"/>
          </a:xfrm>
          <a:prstGeom prst="roundRect">
            <a:avLst>
              <a:gd name="adj" fmla="val 15000"/>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rgbClr val="FFFFFF"/>
                </a:solidFill>
                <a:latin typeface="Arial"/>
              </a:rPr>
              <a:t>04</a:t>
            </a:r>
            <a:endParaRPr lang="en-US" sz="1400" b="1">
              <a:solidFill>
                <a:srgbClr val="FFFFFF"/>
              </a:solidFill>
              <a:latin typeface="Arial"/>
            </a:endParaRPr>
          </a:p>
        </p:txBody>
      </p:sp>
      <p:sp>
        <p:nvSpPr>
          <p:cNvPr id="24" name="TextBox 23"/>
          <p:cNvSpPr txBox="1"/>
          <p:nvPr/>
        </p:nvSpPr>
        <p:spPr>
          <a:xfrm>
            <a:off x="7112000" y="3009900"/>
            <a:ext cx="4318000" cy="261610"/>
          </a:xfrm>
          <a:prstGeom prst="rect">
            <a:avLst/>
          </a:prstGeom>
          <a:noFill/>
        </p:spPr>
        <p:txBody>
          <a:bodyPr vert="horz" rtlCol="0">
            <a:spAutoFit/>
          </a:bodyPr>
          <a:lstStyle/>
          <a:p>
            <a:r>
              <a:rPr lang="en-US" sz="1100" b="1" smtClean="0">
                <a:solidFill>
                  <a:srgbClr val="0B2545"/>
                </a:solidFill>
                <a:latin typeface="Arial"/>
              </a:rPr>
              <a:t>Comprehensive 1,500+ SKUs</a:t>
            </a:r>
            <a:endParaRPr lang="en-US" sz="1100" b="1">
              <a:solidFill>
                <a:srgbClr val="0B2545"/>
              </a:solidFill>
              <a:latin typeface="Arial"/>
            </a:endParaRPr>
          </a:p>
        </p:txBody>
      </p:sp>
      <p:sp>
        <p:nvSpPr>
          <p:cNvPr id="25" name="TextBox 24"/>
          <p:cNvSpPr txBox="1"/>
          <p:nvPr/>
        </p:nvSpPr>
        <p:spPr>
          <a:xfrm>
            <a:off x="7112000" y="3314700"/>
            <a:ext cx="4318000" cy="353943"/>
          </a:xfrm>
          <a:prstGeom prst="rect">
            <a:avLst/>
          </a:prstGeom>
          <a:noFill/>
        </p:spPr>
        <p:txBody>
          <a:bodyPr vert="horz" wrap="square" rtlCol="0">
            <a:spAutoFit/>
          </a:bodyPr>
          <a:lstStyle/>
          <a:p>
            <a:r>
              <a:rPr lang="en-US" sz="850" smtClean="0">
                <a:solidFill>
                  <a:srgbClr val="475569"/>
                </a:solidFill>
                <a:latin typeface="Arial"/>
              </a:rPr>
              <a:t>Single-source partner for complete tractor, commercial vehicle, and genset filtration suites.</a:t>
            </a:r>
            <a:endParaRPr lang="en-US" sz="850">
              <a:solidFill>
                <a:srgbClr val="475569"/>
              </a:solidFill>
              <a:latin typeface="Arial"/>
            </a:endParaRPr>
          </a:p>
        </p:txBody>
      </p:sp>
      <p:sp>
        <p:nvSpPr>
          <p:cNvPr id="26" name="Rounded Rectangle 25"/>
          <p:cNvSpPr/>
          <p:nvPr/>
        </p:nvSpPr>
        <p:spPr>
          <a:xfrm>
            <a:off x="571500" y="4508500"/>
            <a:ext cx="5397500" cy="1498600"/>
          </a:xfrm>
          <a:prstGeom prst="roundRect">
            <a:avLst>
              <a:gd name="adj" fmla="val 5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p:nvSpPr>
        <p:spPr>
          <a:xfrm>
            <a:off x="762000" y="4699000"/>
            <a:ext cx="571500" cy="571500"/>
          </a:xfrm>
          <a:prstGeom prst="roundRect">
            <a:avLst>
              <a:gd name="adj" fmla="val 15000"/>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rgbClr val="FFFFFF"/>
                </a:solidFill>
                <a:latin typeface="Arial"/>
              </a:rPr>
              <a:t>05</a:t>
            </a:r>
            <a:endParaRPr lang="en-US" sz="1400" b="1">
              <a:solidFill>
                <a:srgbClr val="FFFFFF"/>
              </a:solidFill>
              <a:latin typeface="Arial"/>
            </a:endParaRPr>
          </a:p>
        </p:txBody>
      </p:sp>
      <p:sp>
        <p:nvSpPr>
          <p:cNvPr id="28" name="TextBox 27"/>
          <p:cNvSpPr txBox="1"/>
          <p:nvPr/>
        </p:nvSpPr>
        <p:spPr>
          <a:xfrm>
            <a:off x="1460500" y="4660900"/>
            <a:ext cx="4318000" cy="261610"/>
          </a:xfrm>
          <a:prstGeom prst="rect">
            <a:avLst/>
          </a:prstGeom>
          <a:noFill/>
        </p:spPr>
        <p:txBody>
          <a:bodyPr vert="horz" rtlCol="0">
            <a:spAutoFit/>
          </a:bodyPr>
          <a:lstStyle/>
          <a:p>
            <a:r>
              <a:rPr lang="en-US" sz="1100" b="1" smtClean="0">
                <a:solidFill>
                  <a:srgbClr val="0B2545"/>
                </a:solidFill>
                <a:latin typeface="Arial"/>
              </a:rPr>
              <a:t>Direct Factory Cost Advantage</a:t>
            </a:r>
            <a:endParaRPr lang="en-US" sz="1100" b="1">
              <a:solidFill>
                <a:srgbClr val="0B2545"/>
              </a:solidFill>
              <a:latin typeface="Arial"/>
            </a:endParaRPr>
          </a:p>
        </p:txBody>
      </p:sp>
      <p:sp>
        <p:nvSpPr>
          <p:cNvPr id="29" name="TextBox 28"/>
          <p:cNvSpPr txBox="1"/>
          <p:nvPr/>
        </p:nvSpPr>
        <p:spPr>
          <a:xfrm>
            <a:off x="1460500" y="4965700"/>
            <a:ext cx="4318000" cy="353943"/>
          </a:xfrm>
          <a:prstGeom prst="rect">
            <a:avLst/>
          </a:prstGeom>
          <a:noFill/>
        </p:spPr>
        <p:txBody>
          <a:bodyPr vert="horz" wrap="square" rtlCol="0">
            <a:spAutoFit/>
          </a:bodyPr>
          <a:lstStyle/>
          <a:p>
            <a:r>
              <a:rPr lang="en-US" sz="850" smtClean="0">
                <a:solidFill>
                  <a:srgbClr val="475569"/>
                </a:solidFill>
                <a:latin typeface="Arial"/>
              </a:rPr>
              <a:t>Integrated backward manufacturing ensures optimum cost efficiency and raw material quality.</a:t>
            </a:r>
            <a:endParaRPr lang="en-US" sz="850">
              <a:solidFill>
                <a:srgbClr val="475569"/>
              </a:solidFill>
              <a:latin typeface="Arial"/>
            </a:endParaRPr>
          </a:p>
        </p:txBody>
      </p:sp>
      <p:sp>
        <p:nvSpPr>
          <p:cNvPr id="30" name="Rounded Rectangle 29"/>
          <p:cNvSpPr/>
          <p:nvPr/>
        </p:nvSpPr>
        <p:spPr>
          <a:xfrm>
            <a:off x="6223000" y="4508500"/>
            <a:ext cx="5397500" cy="1498600"/>
          </a:xfrm>
          <a:prstGeom prst="roundRect">
            <a:avLst>
              <a:gd name="adj" fmla="val 5000"/>
            </a:avLst>
          </a:prstGeom>
          <a:solidFill>
            <a:srgbClr val="FFFFFF"/>
          </a:solidFill>
          <a:ln>
            <a:solidFill>
              <a:srgbClr val="E2E8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p:cNvSpPr/>
          <p:nvPr/>
        </p:nvSpPr>
        <p:spPr>
          <a:xfrm>
            <a:off x="6413500" y="4699000"/>
            <a:ext cx="571500" cy="571500"/>
          </a:xfrm>
          <a:prstGeom prst="roundRect">
            <a:avLst>
              <a:gd name="adj" fmla="val 15000"/>
            </a:avLst>
          </a:prstGeom>
          <a:solidFill>
            <a:srgbClr val="0B25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rgbClr val="FFFFFF"/>
                </a:solidFill>
                <a:latin typeface="Arial"/>
              </a:rPr>
              <a:t>06</a:t>
            </a:r>
            <a:endParaRPr lang="en-US" sz="1400" b="1">
              <a:solidFill>
                <a:srgbClr val="FFFFFF"/>
              </a:solidFill>
              <a:latin typeface="Arial"/>
            </a:endParaRPr>
          </a:p>
        </p:txBody>
      </p:sp>
      <p:sp>
        <p:nvSpPr>
          <p:cNvPr id="32" name="TextBox 31"/>
          <p:cNvSpPr txBox="1"/>
          <p:nvPr/>
        </p:nvSpPr>
        <p:spPr>
          <a:xfrm>
            <a:off x="7112000" y="4660900"/>
            <a:ext cx="4318000" cy="261610"/>
          </a:xfrm>
          <a:prstGeom prst="rect">
            <a:avLst/>
          </a:prstGeom>
          <a:noFill/>
        </p:spPr>
        <p:txBody>
          <a:bodyPr vert="horz" rtlCol="0">
            <a:spAutoFit/>
          </a:bodyPr>
          <a:lstStyle/>
          <a:p>
            <a:r>
              <a:rPr lang="en-US" sz="1100" b="1" smtClean="0">
                <a:solidFill>
                  <a:srgbClr val="0B2545"/>
                </a:solidFill>
                <a:latin typeface="Arial"/>
              </a:rPr>
              <a:t>Dedicated OEM Engineering Desk</a:t>
            </a:r>
            <a:endParaRPr lang="en-US" sz="1100" b="1">
              <a:solidFill>
                <a:srgbClr val="0B2545"/>
              </a:solidFill>
              <a:latin typeface="Arial"/>
            </a:endParaRPr>
          </a:p>
        </p:txBody>
      </p:sp>
      <p:sp>
        <p:nvSpPr>
          <p:cNvPr id="33" name="TextBox 32"/>
          <p:cNvSpPr txBox="1"/>
          <p:nvPr/>
        </p:nvSpPr>
        <p:spPr>
          <a:xfrm>
            <a:off x="7112000" y="4965700"/>
            <a:ext cx="4318000" cy="353943"/>
          </a:xfrm>
          <a:prstGeom prst="rect">
            <a:avLst/>
          </a:prstGeom>
          <a:noFill/>
        </p:spPr>
        <p:txBody>
          <a:bodyPr vert="horz" wrap="square" rtlCol="0">
            <a:spAutoFit/>
          </a:bodyPr>
          <a:lstStyle/>
          <a:p>
            <a:r>
              <a:rPr lang="en-US" sz="850" smtClean="0">
                <a:solidFill>
                  <a:srgbClr val="475569"/>
                </a:solidFill>
                <a:latin typeface="Arial"/>
              </a:rPr>
              <a:t>Direct SLA-backed technical assistance, PPAP Level 3 documentation, and vendor inventory support.</a:t>
            </a:r>
            <a:endParaRPr lang="en-US" sz="850">
              <a:solidFill>
                <a:srgbClr val="475569"/>
              </a:solidFill>
              <a:latin typeface="Arial"/>
            </a:endParaRPr>
          </a:p>
        </p:txBody>
      </p:sp>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0A19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0" y="0"/>
            <a:ext cx="12192000" cy="76200"/>
          </a:xfrm>
          <a:prstGeom prst="rect">
            <a:avLst/>
          </a:prstGeom>
          <a:solidFill>
            <a:srgbClr val="E639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2933700" y="1092201"/>
            <a:ext cx="5981700" cy="1600200"/>
          </a:xfrm>
          <a:prstGeom prst="roundRect">
            <a:avLst>
              <a:gd name="adj" fmla="val 80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png"/>
          <p:cNvPicPr>
            <a:picLocks/>
          </p:cNvPicPr>
          <p:nvPr/>
        </p:nvPicPr>
        <p:blipFill>
          <a:blip r:embed="rId2" cstate="print"/>
          <a:stretch>
            <a:fillRect/>
          </a:stretch>
        </p:blipFill>
        <p:spPr>
          <a:xfrm>
            <a:off x="3166696" y="1143000"/>
            <a:ext cx="5291504" cy="1490133"/>
          </a:xfrm>
          <a:prstGeom prst="rect">
            <a:avLst/>
          </a:prstGeom>
        </p:spPr>
      </p:pic>
      <p:sp>
        <p:nvSpPr>
          <p:cNvPr id="6" name="TextBox 5"/>
          <p:cNvSpPr txBox="1"/>
          <p:nvPr/>
        </p:nvSpPr>
        <p:spPr>
          <a:xfrm>
            <a:off x="3086100" y="2946399"/>
            <a:ext cx="5842000" cy="523220"/>
          </a:xfrm>
          <a:prstGeom prst="rect">
            <a:avLst/>
          </a:prstGeom>
          <a:noFill/>
        </p:spPr>
        <p:txBody>
          <a:bodyPr vert="horz" rtlCol="0">
            <a:spAutoFit/>
          </a:bodyPr>
          <a:lstStyle/>
          <a:p>
            <a:pPr algn="ctr"/>
            <a:endParaRPr lang="en-US" sz="2800" b="1" dirty="0">
              <a:solidFill>
                <a:srgbClr val="FFFFFF"/>
              </a:solidFill>
            </a:endParaRPr>
          </a:p>
        </p:txBody>
      </p:sp>
      <p:sp>
        <p:nvSpPr>
          <p:cNvPr id="7" name="TextBox 6"/>
          <p:cNvSpPr txBox="1"/>
          <p:nvPr/>
        </p:nvSpPr>
        <p:spPr>
          <a:xfrm>
            <a:off x="3086100" y="3454399"/>
            <a:ext cx="5842000" cy="276999"/>
          </a:xfrm>
          <a:prstGeom prst="rect">
            <a:avLst/>
          </a:prstGeom>
          <a:noFill/>
        </p:spPr>
        <p:txBody>
          <a:bodyPr vert="horz" rtlCol="0">
            <a:spAutoFit/>
          </a:bodyPr>
          <a:lstStyle/>
          <a:p>
            <a:pPr algn="ctr"/>
            <a:endParaRPr lang="en-US" sz="1200" b="1" dirty="0">
              <a:solidFill>
                <a:srgbClr val="E63946"/>
              </a:solidFill>
            </a:endParaRPr>
          </a:p>
        </p:txBody>
      </p:sp>
      <p:sp>
        <p:nvSpPr>
          <p:cNvPr id="9" name="Rounded Rectangle 8"/>
          <p:cNvSpPr/>
          <p:nvPr/>
        </p:nvSpPr>
        <p:spPr>
          <a:xfrm>
            <a:off x="533400" y="4191000"/>
            <a:ext cx="11087100" cy="1968500"/>
          </a:xfrm>
          <a:prstGeom prst="roundRect">
            <a:avLst>
              <a:gd name="adj" fmla="val 5000"/>
            </a:avLst>
          </a:prstGeom>
          <a:solidFill>
            <a:srgbClr val="0B2545"/>
          </a:solidFill>
          <a:ln w="19050">
            <a:solidFill>
              <a:srgbClr val="1D4ED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09600" y="4954726"/>
            <a:ext cx="4876800" cy="846386"/>
          </a:xfrm>
          <a:prstGeom prst="rect">
            <a:avLst/>
          </a:prstGeom>
          <a:noFill/>
        </p:spPr>
        <p:txBody>
          <a:bodyPr vert="horz" wrap="square" rtlCol="0">
            <a:spAutoFit/>
          </a:bodyPr>
          <a:lstStyle/>
          <a:p>
            <a:pPr algn="ctr"/>
            <a:r>
              <a:rPr lang="en-US" sz="2000" b="1" dirty="0" smtClean="0">
                <a:solidFill>
                  <a:srgbClr val="FFFFFF"/>
                </a:solidFill>
              </a:rPr>
              <a:t>DHANJAL IMPEX </a:t>
            </a:r>
            <a:r>
              <a:rPr lang="en-US" sz="2000" b="1" dirty="0" smtClean="0">
                <a:solidFill>
                  <a:srgbClr val="FFFFFF"/>
                </a:solidFill>
              </a:rPr>
              <a:t>PRIVATE LIMITED</a:t>
            </a:r>
            <a:endParaRPr lang="en-US" sz="2000" b="1" dirty="0" smtClean="0">
              <a:solidFill>
                <a:srgbClr val="FFFFFF"/>
              </a:solidFill>
            </a:endParaRPr>
          </a:p>
          <a:p>
            <a:pPr algn="ctr"/>
            <a:endParaRPr lang="en-US" sz="1400" b="1" dirty="0" smtClean="0">
              <a:solidFill>
                <a:srgbClr val="E63946"/>
              </a:solidFill>
            </a:endParaRPr>
          </a:p>
          <a:p>
            <a:pPr algn="ctr"/>
            <a:r>
              <a:rPr lang="en-US" sz="1500" b="1" dirty="0" smtClean="0">
                <a:solidFill>
                  <a:srgbClr val="E63946"/>
                </a:solidFill>
              </a:rPr>
              <a:t>Let's </a:t>
            </a:r>
            <a:r>
              <a:rPr lang="en-US" sz="1500" b="1" dirty="0" smtClean="0">
                <a:solidFill>
                  <a:srgbClr val="E63946"/>
                </a:solidFill>
              </a:rPr>
              <a:t>Build High-Performance Filtration Solutions Together</a:t>
            </a:r>
            <a:endParaRPr lang="en-US" sz="1500" b="1" dirty="0">
              <a:solidFill>
                <a:srgbClr val="E63946"/>
              </a:solidFill>
            </a:endParaRPr>
          </a:p>
        </p:txBody>
      </p:sp>
      <p:sp>
        <p:nvSpPr>
          <p:cNvPr id="12" name="TextBox 11"/>
          <p:cNvSpPr txBox="1"/>
          <p:nvPr/>
        </p:nvSpPr>
        <p:spPr>
          <a:xfrm>
            <a:off x="6019800" y="4648200"/>
            <a:ext cx="5257800" cy="1384995"/>
          </a:xfrm>
          <a:prstGeom prst="rect">
            <a:avLst/>
          </a:prstGeom>
          <a:noFill/>
        </p:spPr>
        <p:txBody>
          <a:bodyPr vert="horz" wrap="square" rtlCol="0">
            <a:spAutoFit/>
          </a:bodyPr>
          <a:lstStyle/>
          <a:p>
            <a:pPr algn="ctr"/>
            <a:r>
              <a:rPr lang="en-US" sz="1200" b="1" dirty="0" smtClean="0">
                <a:solidFill>
                  <a:schemeClr val="bg1"/>
                </a:solidFill>
              </a:rPr>
              <a:t>B-251, </a:t>
            </a:r>
            <a:r>
              <a:rPr lang="en-US" sz="1200" b="1" dirty="0" err="1" smtClean="0">
                <a:solidFill>
                  <a:schemeClr val="bg1"/>
                </a:solidFill>
              </a:rPr>
              <a:t>Naraina</a:t>
            </a:r>
            <a:r>
              <a:rPr lang="en-US" sz="1200" b="1" dirty="0" smtClean="0">
                <a:solidFill>
                  <a:schemeClr val="bg1"/>
                </a:solidFill>
              </a:rPr>
              <a:t> Industrial Area Phase-I </a:t>
            </a:r>
            <a:endParaRPr lang="en-US" sz="1200" b="1" dirty="0" smtClean="0">
              <a:solidFill>
                <a:schemeClr val="bg1"/>
              </a:solidFill>
            </a:endParaRPr>
          </a:p>
          <a:p>
            <a:pPr algn="ctr"/>
            <a:r>
              <a:rPr lang="en-US" sz="1200" b="1" dirty="0" smtClean="0">
                <a:solidFill>
                  <a:schemeClr val="bg1"/>
                </a:solidFill>
              </a:rPr>
              <a:t>New Delhi - 110028</a:t>
            </a:r>
            <a:r>
              <a:rPr lang="en-US" sz="1200" b="1" dirty="0" smtClean="0">
                <a:solidFill>
                  <a:schemeClr val="bg1"/>
                </a:solidFill>
              </a:rPr>
              <a:t>, India </a:t>
            </a:r>
            <a:r>
              <a:rPr lang="en-US" sz="1200" b="1" dirty="0" smtClean="0">
                <a:solidFill>
                  <a:schemeClr val="bg1"/>
                </a:solidFill>
              </a:rPr>
              <a:t>
</a:t>
            </a:r>
            <a:r>
              <a:rPr lang="en-US" sz="1200" b="1" dirty="0" smtClean="0">
                <a:solidFill>
                  <a:schemeClr val="bg1"/>
                </a:solidFill>
              </a:rPr>
              <a:t>Office Telephone: +91-11-45092575 </a:t>
            </a:r>
            <a:br>
              <a:rPr lang="en-US" sz="1200" b="1" dirty="0" smtClean="0">
                <a:solidFill>
                  <a:schemeClr val="bg1"/>
                </a:solidFill>
              </a:rPr>
            </a:br>
            <a:r>
              <a:rPr lang="en-US" sz="1200" b="1" dirty="0" smtClean="0">
                <a:solidFill>
                  <a:schemeClr val="bg1"/>
                </a:solidFill>
              </a:rPr>
              <a:t>Mobile: +91-9891207474 </a:t>
            </a:r>
            <a:r>
              <a:rPr lang="en-US" sz="1200" b="1" dirty="0" smtClean="0">
                <a:solidFill>
                  <a:schemeClr val="bg1"/>
                </a:solidFill>
              </a:rPr>
              <a:t>
</a:t>
            </a:r>
            <a:r>
              <a:rPr lang="en-US" sz="1200" b="1" dirty="0" smtClean="0">
                <a:solidFill>
                  <a:schemeClr val="bg1"/>
                </a:solidFill>
              </a:rPr>
              <a:t>Official </a:t>
            </a:r>
            <a:r>
              <a:rPr lang="en-US" sz="1200" b="1" dirty="0" smtClean="0">
                <a:solidFill>
                  <a:schemeClr val="bg1"/>
                </a:solidFill>
              </a:rPr>
              <a:t>Email</a:t>
            </a:r>
            <a:r>
              <a:rPr lang="en-US" sz="1200" b="1" dirty="0" smtClean="0">
                <a:solidFill>
                  <a:schemeClr val="bg1"/>
                </a:solidFill>
              </a:rPr>
              <a:t>: info@dhanjalimpex.com</a:t>
            </a:r>
            <a:endParaRPr lang="en-US" sz="1200" b="1" dirty="0" smtClean="0">
              <a:solidFill>
                <a:schemeClr val="bg1"/>
              </a:solidFill>
            </a:endParaRPr>
          </a:p>
          <a:p>
            <a:pPr algn="ctr"/>
            <a:r>
              <a:rPr lang="en-US" sz="1200" b="1" dirty="0" smtClean="0">
                <a:solidFill>
                  <a:schemeClr val="bg1"/>
                </a:solidFill>
              </a:rPr>
              <a:t> </a:t>
            </a:r>
            <a:r>
              <a:rPr lang="en-US" sz="1200" b="1" dirty="0" smtClean="0">
                <a:solidFill>
                  <a:schemeClr val="bg1"/>
                </a:solidFill>
              </a:rPr>
              <a:t>Official Website: www.dhanjalimpex.com</a:t>
            </a:r>
            <a:endParaRPr lang="en-US" sz="1200" b="1" dirty="0">
              <a:solidFill>
                <a:schemeClr val="bg1"/>
              </a:solidFill>
            </a:endParaRPr>
          </a:p>
        </p:txBody>
      </p:sp>
    </p:spTree>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633</TotalTime>
  <Words>2104</Words>
  <Application>Microsoft Office PowerPoint</Application>
  <PresentationFormat>Custom</PresentationFormat>
  <Paragraphs>271</Paragraphs>
  <Slides>29</Slides>
  <Notes>3</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HP</cp:lastModifiedBy>
  <cp:revision>84</cp:revision>
  <dcterms:created xsi:type="dcterms:W3CDTF">2026-10-06T10:22:14Z</dcterms:created>
  <dcterms:modified xsi:type="dcterms:W3CDTF">2026-10-23T11:00:03Z</dcterms:modified>
</cp:coreProperties>
</file>